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417" r:id="rId4"/>
    <p:sldId id="416" r:id="rId5"/>
    <p:sldId id="415" r:id="rId6"/>
    <p:sldId id="418" r:id="rId7"/>
    <p:sldId id="419" r:id="rId8"/>
    <p:sldId id="414" r:id="rId9"/>
    <p:sldId id="396" r:id="rId10"/>
    <p:sldId id="402" r:id="rId11"/>
    <p:sldId id="420" r:id="rId12"/>
    <p:sldId id="399" r:id="rId13"/>
    <p:sldId id="400" r:id="rId14"/>
    <p:sldId id="403" r:id="rId15"/>
    <p:sldId id="397" r:id="rId16"/>
    <p:sldId id="405" r:id="rId17"/>
    <p:sldId id="398" r:id="rId18"/>
    <p:sldId id="404" r:id="rId19"/>
    <p:sldId id="406" r:id="rId20"/>
    <p:sldId id="412" r:id="rId21"/>
    <p:sldId id="409" r:id="rId22"/>
    <p:sldId id="410" r:id="rId23"/>
    <p:sldId id="411" r:id="rId24"/>
    <p:sldId id="413" r:id="rId25"/>
    <p:sldId id="407" r:id="rId26"/>
    <p:sldId id="421" r:id="rId27"/>
    <p:sldId id="401" r:id="rId28"/>
    <p:sldId id="356" r:id="rId29"/>
  </p:sldIdLst>
  <p:sldSz cx="9144000" cy="6858000" type="screen4x3"/>
  <p:notesSz cx="9928225" cy="679767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D661"/>
    <a:srgbClr val="648C61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753" autoAdjust="0"/>
    <p:restoredTop sz="94790" autoAdjust="0"/>
  </p:normalViewPr>
  <p:slideViewPr>
    <p:cSldViewPr>
      <p:cViewPr varScale="1">
        <p:scale>
          <a:sx n="99" d="100"/>
          <a:sy n="99" d="100"/>
        </p:scale>
        <p:origin x="-4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1392" y="-78"/>
      </p:cViewPr>
      <p:guideLst>
        <p:guide orient="horz" pos="2141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43028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3825" y="3"/>
            <a:ext cx="43028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C8E34D-45B7-436C-8902-23CE59CC929F}" type="datetimeFigureOut">
              <a:rPr lang="it-IT"/>
              <a:pPr>
                <a:defRPr/>
              </a:pPr>
              <a:t>26/09/2012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3825" y="6456366"/>
            <a:ext cx="43028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A90984-A3AF-4B8F-9F91-07948918C1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43028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3825" y="3"/>
            <a:ext cx="43028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E48D2B-0E94-4A61-A769-AE253D6A9DD9}" type="datetimeFigureOut">
              <a:rPr lang="it-IT"/>
              <a:pPr>
                <a:defRPr/>
              </a:pPr>
              <a:t>26/09/2012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347" y="3228978"/>
            <a:ext cx="794353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6456366"/>
            <a:ext cx="43028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3825" y="6456366"/>
            <a:ext cx="43028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FAAB16-7DD5-4C2B-BDD5-1AA299279E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AAB16-7DD5-4C2B-BDD5-1AA299279EAE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AAB16-7DD5-4C2B-BDD5-1AA299279EAE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AAB16-7DD5-4C2B-BDD5-1AA299279EAE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AAB16-7DD5-4C2B-BDD5-1AA299279EAE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AAB16-7DD5-4C2B-BDD5-1AA299279EAE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AAB16-7DD5-4C2B-BDD5-1AA299279EAE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AAB16-7DD5-4C2B-BDD5-1AA299279EAE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AAB16-7DD5-4C2B-BDD5-1AA299279EAE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AAB16-7DD5-4C2B-BDD5-1AA299279EAE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AAB16-7DD5-4C2B-BDD5-1AA299279EAE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AAB16-7DD5-4C2B-BDD5-1AA299279EAE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AAB16-7DD5-4C2B-BDD5-1AA299279EAE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AAB16-7DD5-4C2B-BDD5-1AA299279EAE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AAB16-7DD5-4C2B-BDD5-1AA299279EAE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AAB16-7DD5-4C2B-BDD5-1AA299279EAE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AAB16-7DD5-4C2B-BDD5-1AA299279EAE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AAB16-7DD5-4C2B-BDD5-1AA299279EAE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AAB16-7DD5-4C2B-BDD5-1AA299279EAE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AAB16-7DD5-4C2B-BDD5-1AA299279EAE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AAB16-7DD5-4C2B-BDD5-1AA299279EAE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AAB16-7DD5-4C2B-BDD5-1AA299279EAE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AAB16-7DD5-4C2B-BDD5-1AA299279EAE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AAB16-7DD5-4C2B-BDD5-1AA299279EAE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AAB16-7DD5-4C2B-BDD5-1AA299279EAE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AAB16-7DD5-4C2B-BDD5-1AA299279EAE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AAB16-7DD5-4C2B-BDD5-1AA299279EAE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AAB16-7DD5-4C2B-BDD5-1AA299279EAE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AAB16-7DD5-4C2B-BDD5-1AA299279EAE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E7CB37-A0FA-4AA2-935C-31DEBCFDB253}" type="datetimeFigureOut">
              <a:rPr lang="it-IT" smtClean="0"/>
              <a:pPr>
                <a:defRPr/>
              </a:pPr>
              <a:t>26/09/2012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165352" y="2199451"/>
            <a:ext cx="804664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ED4B17E-D70D-458A-A67A-A4BA4C14C8B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pic>
        <p:nvPicPr>
          <p:cNvPr id="20" name="Immagine 3" descr="Strisciata MeM scalat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843807" y="6129300"/>
            <a:ext cx="3456387" cy="51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C1C47-8D3A-4F3B-9742-7F1435ADE894}" type="datetimeFigureOut">
              <a:rPr lang="it-IT"/>
              <a:pPr>
                <a:defRPr/>
              </a:pPr>
              <a:t>26/09/2012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A0729-E3D3-495F-80A7-41DAACC5FE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 b="1">
                <a:solidFill>
                  <a:srgbClr val="648C6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2DEE9D-0C1D-41B2-B2A0-50B155E53B2B}" type="datetimeFigureOut">
              <a:rPr lang="it-IT" smtClean="0"/>
              <a:pPr>
                <a:defRPr/>
              </a:pPr>
              <a:t>26/09/2012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3"/>
            <a:ext cx="457200" cy="441325"/>
          </a:xfrm>
        </p:spPr>
        <p:txBody>
          <a:bodyPr/>
          <a:lstStyle/>
          <a:p>
            <a:pPr>
              <a:defRPr/>
            </a:pPr>
            <a:fld id="{8F415C29-AD35-43CE-A5D7-CCC47A93B41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 sz="1300"/>
            </a:lvl2pPr>
          </a:lstStyle>
          <a:p>
            <a:pPr lvl="0" eaLnBrk="1" latinLnBrk="0" hangingPunct="1"/>
            <a:r>
              <a:rPr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lang="it-IT" dirty="0" smtClean="0"/>
              <a:t>Secondo livello</a:t>
            </a:r>
          </a:p>
          <a:p>
            <a:pPr lvl="2" eaLnBrk="1" latinLnBrk="0" hangingPunct="1"/>
            <a:r>
              <a:rPr lang="it-IT" dirty="0" smtClean="0"/>
              <a:t>Terzo livello</a:t>
            </a:r>
          </a:p>
          <a:p>
            <a:pPr lvl="3" eaLnBrk="1" latinLnBrk="0" hangingPunct="1"/>
            <a:r>
              <a:rPr lang="it-IT" dirty="0" smtClean="0"/>
              <a:t>Quarto livello</a:t>
            </a:r>
          </a:p>
          <a:p>
            <a:pPr lvl="4" eaLnBrk="1" latinLnBrk="0" hangingPunct="1"/>
            <a:r>
              <a:rPr lang="it-IT" dirty="0" smtClean="0"/>
              <a:t>Quinto livello</a:t>
            </a:r>
            <a:endParaRPr kumimoji="0" lang="en-US" dirty="0"/>
          </a:p>
        </p:txBody>
      </p:sp>
      <p:pic>
        <p:nvPicPr>
          <p:cNvPr id="7" name="Immagine 3" descr="Strisciata MeM scalat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843807" y="6129300"/>
            <a:ext cx="3456387" cy="51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1"/>
            <a:ext cx="6480175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A6C2E9-20E6-4F26-9F93-79685785069A}" type="datetimeFigureOut">
              <a:rPr lang="it-IT" smtClean="0"/>
              <a:pPr>
                <a:defRPr/>
              </a:pPr>
              <a:t>26/09/2012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1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93D6EEB-E98A-49F3-8B8E-1BE99B075F8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21" name="Immagine 3" descr="Strisciata MeM scalat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843807" y="6129300"/>
            <a:ext cx="3456387" cy="51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B138410A-C9AD-4601-93DD-6524277A1A3F}" type="datetimeFigureOut">
              <a:rPr lang="it-IT" smtClean="0"/>
              <a:pPr>
                <a:defRPr/>
              </a:pPr>
              <a:t>26/09/2012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34DEF-6439-4955-857E-4778E0F6B90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1" y="1575653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pic>
        <p:nvPicPr>
          <p:cNvPr id="11" name="Immagine 3" descr="Strisciata MeM scalat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843807" y="6129300"/>
            <a:ext cx="3456387" cy="51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3" y="1524001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1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E32407-4525-4C33-B71B-D90074EAE853}" type="datetimeFigureOut">
              <a:rPr lang="it-IT" smtClean="0"/>
              <a:pPr>
                <a:defRPr/>
              </a:pPr>
              <a:t>26/09/2012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4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7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190EA90-5910-4B3D-A41A-9D0BF9EDCE0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pic>
        <p:nvPicPr>
          <p:cNvPr id="29" name="Immagine 3" descr="Strisciata MeM scalat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843807" y="6129300"/>
            <a:ext cx="3456387" cy="51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38A103-9A75-4CDE-9629-AE18E557C3FE}" type="datetimeFigureOut">
              <a:rPr lang="it-IT" smtClean="0"/>
              <a:pPr>
                <a:defRPr/>
              </a:pPr>
              <a:t>26/09/2012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1"/>
            <a:ext cx="457200" cy="441325"/>
          </a:xfrm>
        </p:spPr>
        <p:txBody>
          <a:bodyPr/>
          <a:lstStyle/>
          <a:p>
            <a:pPr>
              <a:defRPr/>
            </a:pPr>
            <a:fld id="{62BB25C2-C9F0-4166-A966-5EF526CE791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5F9CBF-745D-4D70-A333-20BBCFE7713F}" type="datetimeFigureOut">
              <a:rPr lang="it-IT" smtClean="0"/>
              <a:pPr>
                <a:defRPr/>
              </a:pPr>
              <a:t>26/09/2012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12" name="Immagine 3" descr="Strisciata MeM scalat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843807" y="6129300"/>
            <a:ext cx="3456387" cy="51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1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F69570F-CA6C-4FAE-A749-DA53725FF6D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D58C4-40A6-45C8-9504-DC3C6B60DB00}" type="datetimeFigureOut">
              <a:rPr lang="it-IT" smtClean="0"/>
              <a:pPr>
                <a:defRPr/>
              </a:pPr>
              <a:t>26/09/2012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22" name="Immagine 3" descr="Strisciata MeM scalat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843807" y="6129300"/>
            <a:ext cx="3456387" cy="51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9"/>
            <a:ext cx="457200" cy="441325"/>
          </a:xfrm>
        </p:spPr>
        <p:txBody>
          <a:bodyPr/>
          <a:lstStyle/>
          <a:p>
            <a:pPr>
              <a:defRPr/>
            </a:pPr>
            <a:fld id="{ECB161DF-3D50-4094-9078-680FA2BC6F6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A6C936C9-A50F-4577-9288-8E9782DC5A1B}" type="datetimeFigureOut">
              <a:rPr lang="it-IT" smtClean="0"/>
              <a:pPr>
                <a:defRPr/>
              </a:pPr>
              <a:t>26/09/2012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23" name="Immagine 3" descr="Strisciata MeM scalat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843807" y="6129300"/>
            <a:ext cx="3456387" cy="51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1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D3474EB-8F83-4BDA-A372-29B1BA065C52}" type="datetimeFigureOut">
              <a:rPr lang="it-IT" smtClean="0"/>
              <a:pPr>
                <a:defRPr/>
              </a:pPr>
              <a:t>26/09/2012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5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27678DA-46B9-416B-8F25-7B3D2944A00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pic>
        <p:nvPicPr>
          <p:cNvPr id="20" name="Immagine 3" descr="Strisciata MeM scalata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 bwMode="auto">
          <a:xfrm>
            <a:off x="2843807" y="6129300"/>
            <a:ext cx="3456387" cy="51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776" r:id="rId10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ozzanicaemozzanica.it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9"/>
          <p:cNvSpPr txBox="1">
            <a:spLocks noChangeArrowheads="1"/>
          </p:cNvSpPr>
          <p:nvPr/>
        </p:nvSpPr>
        <p:spPr bwMode="auto">
          <a:xfrm>
            <a:off x="251520" y="2708920"/>
            <a:ext cx="864096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i="1" dirty="0" smtClean="0">
                <a:solidFill>
                  <a:schemeClr val="accent5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corretta manutenzione dei sistemi antincendio: un’attività fondamentale per garantire l’efficienza degli impianti e per garantire l’Asseveratore nella fase di rinnovo periodico</a:t>
            </a:r>
          </a:p>
          <a:p>
            <a:pPr algn="ctr"/>
            <a:endParaRPr lang="it-IT" sz="2800" b="1" i="1" dirty="0" smtClean="0">
              <a:solidFill>
                <a:schemeClr val="accent5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it-IT" b="1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Forum 2012 - Milano 27 settembre 2012 – A cura di Natale Mozzanica</a:t>
            </a:r>
            <a:endParaRPr lang="it-IT" b="1" i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4" name="Immagine 3" descr="logo_completo_trasparen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7287"/>
            <a:ext cx="8973722" cy="13335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92088"/>
          </a:xfrm>
        </p:spPr>
        <p:txBody>
          <a:bodyPr>
            <a:noAutofit/>
          </a:bodyPr>
          <a:lstStyle/>
          <a:p>
            <a:pPr lvl="0"/>
            <a:r>
              <a:rPr lang="it-IT" dirty="0" smtClean="0"/>
              <a:t>“La corretta manutenzione dei sistemi antincendio”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66700" lvl="1" indent="7938" algn="just">
              <a:buNone/>
            </a:pPr>
            <a:r>
              <a:rPr lang="it-IT" sz="18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L’Asseveratore in fase di presentazione della SCIA: </a:t>
            </a:r>
          </a:p>
          <a:p>
            <a:pPr marL="266700" lvl="1" indent="7938" algn="just">
              <a:buNone/>
            </a:pPr>
            <a:r>
              <a:rPr lang="it-IT" sz="18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“</a:t>
            </a:r>
            <a:r>
              <a:rPr lang="it-IT" sz="1800" b="1" i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Assevera la conformità delle opere alle prescrizioni previste dalla normativa di prevenzione incendi nonché la </a:t>
            </a:r>
            <a:r>
              <a:rPr lang="it-IT" sz="1800" b="1" i="1" dirty="0" err="1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sussitenza</a:t>
            </a:r>
            <a:r>
              <a:rPr lang="it-IT" sz="1800" b="1" i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dei requisiti di sicurezza antincendio di cui ai progetti eventualmente approvati e/o presentati” </a:t>
            </a:r>
            <a:r>
              <a:rPr lang="it-IT" sz="1000" b="1" i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(mod. PIN 2.1 – 2011 ASSEVERAZIONE)</a:t>
            </a:r>
          </a:p>
          <a:p>
            <a:pPr marL="266700" lvl="1" indent="7938" algn="ctr">
              <a:buNone/>
            </a:pPr>
            <a:r>
              <a:rPr lang="it-IT" sz="1000" b="1" i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*      *      *</a:t>
            </a:r>
          </a:p>
          <a:p>
            <a:pPr marL="266700" lvl="1" indent="7938" algn="just">
              <a:buNone/>
            </a:pPr>
            <a:r>
              <a:rPr lang="it-IT" sz="18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L’Asseveratore in fase di rinnovo periodico di conformità antincendio conclude la sua relazione con: </a:t>
            </a:r>
          </a:p>
          <a:p>
            <a:pPr marL="266700" lvl="1" indent="7938" algn="just">
              <a:buNone/>
            </a:pPr>
            <a:r>
              <a:rPr lang="it-IT" sz="18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“</a:t>
            </a:r>
            <a:r>
              <a:rPr lang="it-IT" sz="1800" b="1" i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Visti i risultati dei controlli e delle verifiche effettuati, il sottoscritto certifica che i predetti impianti sono efficienti e perfettamente funzionanti” </a:t>
            </a:r>
            <a:r>
              <a:rPr lang="it-IT" sz="1000" b="1" i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(mod. PIN 3.1 – 2011 ASSEVERAZIONE PER RINNOVO)</a:t>
            </a:r>
          </a:p>
          <a:p>
            <a:pPr marL="266700" lvl="1" indent="7938" algn="just">
              <a:buNone/>
            </a:pPr>
            <a:endParaRPr lang="it-IT" sz="800" b="1" i="1" dirty="0" smtClean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  <a:p>
            <a:pPr marL="266700" lvl="1" indent="7938" algn="ctr">
              <a:buNone/>
            </a:pPr>
            <a:r>
              <a:rPr lang="it-IT" sz="1000" b="1" i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*      *      *</a:t>
            </a:r>
          </a:p>
          <a:p>
            <a:pPr marL="266700" lvl="1" indent="7938" algn="just">
              <a:buNone/>
            </a:pPr>
            <a:r>
              <a:rPr lang="it-IT" sz="2000" b="1" i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“NELLA FASE </a:t>
            </a:r>
            <a:r>
              <a:rPr lang="it-IT" sz="2000" b="1" i="1" dirty="0" err="1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DI</a:t>
            </a:r>
            <a:r>
              <a:rPr lang="it-IT" sz="2000" b="1" i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 RINNOVO PERIODICO LE FIGURE COINVOLTE CHE </a:t>
            </a:r>
            <a:r>
              <a:rPr lang="it-IT" sz="2000" b="1" i="1" u="sng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DEVONO GARANTIRE </a:t>
            </a:r>
            <a:r>
              <a:rPr lang="it-IT" sz="2000" b="1" i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L’ASSEVERATORE SONO </a:t>
            </a:r>
            <a:r>
              <a:rPr lang="it-IT" sz="2000" b="1" i="1" u="sng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“IL TITOLARE DELL’ATTIVITA’ E IL MANUTENTORE INCARICATO”</a:t>
            </a:r>
            <a:r>
              <a:rPr lang="it-IT" sz="2000" b="1" i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.</a:t>
            </a:r>
          </a:p>
          <a:p>
            <a:pPr marL="266700" lvl="1" indent="7938" algn="just">
              <a:buNone/>
            </a:pPr>
            <a:endParaRPr lang="it-IT" sz="1000" b="1" i="1" dirty="0" smtClean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  <a:p>
            <a:pPr marL="266700" lvl="1" indent="7938" algn="just">
              <a:buNone/>
            </a:pPr>
            <a:endParaRPr lang="it-IT" sz="1000" b="1" i="1" dirty="0" smtClean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  <a:p>
            <a:pPr marL="266700" lvl="1" indent="7938" algn="just">
              <a:buNone/>
            </a:pPr>
            <a:endParaRPr lang="it-IT" sz="1000" b="1" i="1" dirty="0" smtClean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  <a:p>
            <a:pPr marL="266700" lvl="1" indent="7938" algn="just">
              <a:buNone/>
            </a:pPr>
            <a:endParaRPr lang="it-IT" sz="2000" b="1" dirty="0" smtClean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  <a:p>
            <a:pPr marL="266700" lvl="1" indent="7938" algn="just">
              <a:buNone/>
            </a:pPr>
            <a:endParaRPr lang="it-IT" sz="1600" b="1" dirty="0" smtClean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  <a:p>
            <a:pPr marL="447675" lvl="1" indent="-180975" algn="just">
              <a:buNone/>
              <a:tabLst>
                <a:tab pos="447675" algn="l"/>
              </a:tabLst>
            </a:pPr>
            <a:endParaRPr lang="it-IT" sz="1600" b="1" dirty="0" smtClean="0">
              <a:solidFill>
                <a:srgbClr val="FF0000"/>
              </a:solidFill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92088"/>
          </a:xfrm>
        </p:spPr>
        <p:txBody>
          <a:bodyPr>
            <a:noAutofit/>
          </a:bodyPr>
          <a:lstStyle/>
          <a:p>
            <a:pPr lvl="0"/>
            <a:r>
              <a:rPr lang="it-IT" dirty="0" smtClean="0"/>
              <a:t>“La corretta manutenzione dei sistemi antincendio”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66700" lvl="1" indent="7938" algn="just">
              <a:buNone/>
            </a:pPr>
            <a:r>
              <a:rPr lang="it-IT" sz="24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La manutenzione dei sistemi antincendio è regolamentata da norme tecniche specifiche nazionali, comunitarie e internazionali:</a:t>
            </a:r>
          </a:p>
          <a:p>
            <a:pPr marL="266700" lvl="1" indent="7938" algn="just">
              <a:buNone/>
            </a:pPr>
            <a:endParaRPr lang="it-IT" sz="1600" b="1" dirty="0" smtClean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  <a:p>
            <a:pPr marL="266700" lvl="1" indent="7938" algn="just">
              <a:buFont typeface="Wingdings" pitchFamily="2" charset="2"/>
              <a:buChar char="§"/>
            </a:pP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 </a:t>
            </a:r>
            <a:r>
              <a:rPr lang="it-IT" sz="2000" b="1" u="sng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Norme CEI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(Comitato Elettrotecnico Italiano).</a:t>
            </a:r>
          </a:p>
          <a:p>
            <a:pPr marL="542925" lvl="1" indent="-268288" algn="just">
              <a:buFont typeface="Wingdings" pitchFamily="2" charset="2"/>
              <a:buChar char="§"/>
            </a:pPr>
            <a:r>
              <a:rPr lang="it-IT" sz="2000" b="1" u="sng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Norme UNI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(Ente Nazionale Italiano di Unificazione).</a:t>
            </a:r>
          </a:p>
          <a:p>
            <a:pPr marL="542925" lvl="1" indent="-276225" algn="just">
              <a:buFont typeface="Wingdings" pitchFamily="2" charset="2"/>
              <a:buChar char="§"/>
              <a:tabLst>
                <a:tab pos="542925" algn="l"/>
              </a:tabLst>
            </a:pPr>
            <a:r>
              <a:rPr lang="it-IT" sz="2000" b="1" u="sng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Norme UNI EN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(Norme normalizzate europee recepite da UNI).</a:t>
            </a:r>
          </a:p>
          <a:p>
            <a:pPr marL="542925" lvl="1" indent="-276225" algn="just">
              <a:buFont typeface="Wingdings" pitchFamily="2" charset="2"/>
              <a:buChar char="§"/>
              <a:tabLst>
                <a:tab pos="542925" algn="l"/>
              </a:tabLst>
            </a:pP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Specifiche Tecniche </a:t>
            </a:r>
            <a:r>
              <a:rPr lang="it-IT" sz="2000" b="1" u="sng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UNI CEN/TS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o Rapporti Tecnici </a:t>
            </a:r>
            <a:r>
              <a:rPr lang="it-IT" sz="2000" b="1" u="sng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UNI CEN/TR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.</a:t>
            </a:r>
          </a:p>
          <a:p>
            <a:pPr marL="542925" lvl="1" indent="-276225" algn="just">
              <a:buFont typeface="Wingdings" pitchFamily="2" charset="2"/>
              <a:buChar char="§"/>
              <a:tabLst>
                <a:tab pos="542925" algn="l"/>
              </a:tabLst>
            </a:pPr>
            <a:r>
              <a:rPr lang="it-IT" sz="2000" b="1" u="sng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Norme NFPA 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(National </a:t>
            </a:r>
            <a:r>
              <a:rPr lang="it-IT" sz="2000" b="1" dirty="0" err="1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Fire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Protection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Systems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).</a:t>
            </a:r>
          </a:p>
          <a:p>
            <a:pPr marL="542925" lvl="1" indent="-276225" algn="just">
              <a:buFont typeface="Wingdings" pitchFamily="2" charset="2"/>
              <a:buChar char="§"/>
              <a:tabLst>
                <a:tab pos="542925" algn="l"/>
              </a:tabLst>
            </a:pPr>
            <a:r>
              <a:rPr lang="it-IT" sz="2000" b="1" u="sng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Regolamenti internazionali FM 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(</a:t>
            </a:r>
            <a:r>
              <a:rPr lang="it-IT" sz="2000" b="1" dirty="0" err="1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Factory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Mutual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).</a:t>
            </a:r>
          </a:p>
          <a:p>
            <a:pPr marL="447675" lvl="1" indent="-180975" algn="just">
              <a:buNone/>
              <a:tabLst>
                <a:tab pos="447675" algn="l"/>
              </a:tabLst>
            </a:pPr>
            <a:endParaRPr lang="it-IT" sz="1600" b="1" dirty="0" smtClean="0">
              <a:solidFill>
                <a:srgbClr val="FF0000"/>
              </a:solidFill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t-IT" dirty="0" smtClean="0"/>
              <a:t>“La corretta manutenzione dei sistemi antincendio”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85720" y="1500174"/>
            <a:ext cx="557216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buFont typeface="Wingdings" pitchFamily="2" charset="2"/>
              <a:buChar char="§"/>
            </a:pPr>
            <a:endParaRPr lang="it-IT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975" indent="-180975" algn="just">
              <a:buFont typeface="Wingdings" pitchFamily="2" charset="2"/>
              <a:buChar char="§"/>
            </a:pPr>
            <a:endParaRPr lang="it-IT" sz="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it-IT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Ogni norma tecnica prevede delle procedure di verifica con operazioni ben precise, con diverse periodicità e competenze:</a:t>
            </a:r>
            <a:endParaRPr lang="it-IT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85720" y="3786190"/>
            <a:ext cx="85011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buFont typeface="Wingdings" pitchFamily="2" charset="2"/>
              <a:buChar char="§"/>
            </a:pPr>
            <a:r>
              <a:rPr lang="it-IT" b="1" u="sng" dirty="0" smtClean="0">
                <a:solidFill>
                  <a:srgbClr val="33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SORVEGLIANZA</a:t>
            </a: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azione (continua) di</a:t>
            </a:r>
          </a:p>
          <a:p>
            <a:pPr marL="182563" algn="just"/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verifica a cura dell’utente.</a:t>
            </a:r>
          </a:p>
          <a:p>
            <a:pPr marL="180975" indent="-180975" algn="just"/>
            <a:endParaRPr lang="it-IT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975" indent="-180975" algn="just">
              <a:buFont typeface="Wingdings" pitchFamily="2" charset="2"/>
              <a:buChar char="§"/>
            </a:pPr>
            <a:r>
              <a:rPr lang="it-IT" b="1" u="sng" dirty="0" smtClean="0">
                <a:solidFill>
                  <a:srgbClr val="33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CONTROLLO PERIODICO</a:t>
            </a: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verifica trimestrale o semestrale, effettuata da Azienda Specializzata sulla base di una check-list, con uso di strumentazioni specifiche e di idonea manualistica.</a:t>
            </a:r>
            <a:endParaRPr lang="it-IT" b="1" u="sng" dirty="0" smtClean="0">
              <a:solidFill>
                <a:srgbClr val="33993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 indent="-180975" algn="just">
              <a:buFont typeface="Wingdings" pitchFamily="2" charset="2"/>
              <a:buChar char="ü"/>
            </a:pPr>
            <a:endParaRPr lang="it-IT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 indent="-180975" algn="just">
              <a:buFont typeface="Wingdings" pitchFamily="2" charset="2"/>
              <a:buChar char="ü"/>
            </a:pPr>
            <a:endParaRPr lang="it-IT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\\nas01\Foto_Digitali\FOTO 2012\110-12 Roche Segrate - Revisione Elettropompe  10-09\P104036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428736"/>
            <a:ext cx="2286016" cy="2857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t-IT" dirty="0" smtClean="0"/>
              <a:t>“La corretta manutenzione dei sistemi antincendio”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85720" y="1700808"/>
            <a:ext cx="850112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buFont typeface="Wingdings" pitchFamily="2" charset="2"/>
              <a:buChar char="§"/>
            </a:pPr>
            <a:r>
              <a:rPr lang="it-IT" b="1" u="sng" dirty="0" smtClean="0">
                <a:solidFill>
                  <a:srgbClr val="33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MANUTENZIONE ORDINARIA</a:t>
            </a: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operazione di lieve entità, effettuata da Azienda Specializzata, con impiego di materiali d’uso corrente e con la sostituzione di parti espressamente previste.</a:t>
            </a:r>
          </a:p>
          <a:p>
            <a:pPr marL="180975" indent="-180975" algn="just">
              <a:buFont typeface="Wingdings" pitchFamily="2" charset="2"/>
              <a:buChar char="§"/>
            </a:pPr>
            <a:endParaRPr lang="it-IT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975" indent="-180975" algn="just">
              <a:buFont typeface="Wingdings" pitchFamily="2" charset="2"/>
              <a:buChar char="§"/>
            </a:pPr>
            <a:r>
              <a:rPr lang="it-IT" b="1" u="sng" dirty="0" smtClean="0">
                <a:solidFill>
                  <a:srgbClr val="33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MANUTENZIONE STRAORDINARIA</a:t>
            </a: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operazione di riparazione di particolare importanza, effettuata da Azienda Specializzata, con impiego di attrezzature o strumentazioni particolari, che comporta la sostituzione di intere parti d’impianto o di apparecchi per i quali non sia possibile o conveniente la riparazione.</a:t>
            </a:r>
          </a:p>
          <a:p>
            <a:pPr marL="180975" indent="-180975" algn="just">
              <a:buFont typeface="Wingdings" pitchFamily="2" charset="2"/>
              <a:buChar char="§"/>
            </a:pPr>
            <a:endParaRPr lang="it-IT" b="1" u="sng" dirty="0" smtClean="0">
              <a:solidFill>
                <a:srgbClr val="33993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36575" indent="-536575" algn="just"/>
            <a:r>
              <a:rPr lang="it-IT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NB</a:t>
            </a:r>
            <a:r>
              <a:rPr lang="it-IT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Le operazioni di manutenzione Ordinaria o Straordinaria devono essere svolte solo da Imprese abilitate per i lavori previsti alla lettera “g” (Art. 8, comma 1 del DM 37/2008). </a:t>
            </a:r>
            <a:endParaRPr lang="it-IT" b="1" u="sng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 indent="-180975" algn="just"/>
            <a:endParaRPr lang="it-IT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 indent="-180975" algn="just">
              <a:buFont typeface="Wingdings" pitchFamily="2" charset="2"/>
              <a:buChar char="ü"/>
            </a:pPr>
            <a:endParaRPr lang="it-IT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 indent="-180975" algn="just">
              <a:buFont typeface="Wingdings" pitchFamily="2" charset="2"/>
              <a:buChar char="ü"/>
            </a:pPr>
            <a:endParaRPr lang="it-IT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 indent="-180975" algn="just">
              <a:buFont typeface="Wingdings" pitchFamily="2" charset="2"/>
              <a:buChar char="ü"/>
            </a:pPr>
            <a:endParaRPr lang="it-IT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 indent="-180975" algn="just">
              <a:buFont typeface="Wingdings" pitchFamily="2" charset="2"/>
              <a:buChar char="ü"/>
            </a:pPr>
            <a:endParaRPr lang="it-IT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 indent="-180975" algn="just">
              <a:buFont typeface="Wingdings" pitchFamily="2" charset="2"/>
              <a:buChar char="ü"/>
            </a:pPr>
            <a:endParaRPr lang="it-IT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92088"/>
          </a:xfrm>
        </p:spPr>
        <p:txBody>
          <a:bodyPr>
            <a:noAutofit/>
          </a:bodyPr>
          <a:lstStyle/>
          <a:p>
            <a:pPr lvl="0"/>
            <a:r>
              <a:rPr lang="it-IT" dirty="0" smtClean="0"/>
              <a:t>“La corretta manutenzione dei sistemi antincendio”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lvl="1" indent="7938" algn="just">
              <a:buNone/>
            </a:pPr>
            <a:r>
              <a:rPr lang="it-IT" sz="2400" b="1" dirty="0" smtClean="0">
                <a:solidFill>
                  <a:srgbClr val="339933"/>
                </a:solidFill>
                <a:latin typeface="Verdana" pitchFamily="34" charset="0"/>
                <a:cs typeface="Arial" pitchFamily="34" charset="0"/>
              </a:rPr>
              <a:t>La </a:t>
            </a:r>
            <a:r>
              <a:rPr lang="it-IT" sz="2400" b="1" dirty="0" err="1" smtClean="0">
                <a:solidFill>
                  <a:srgbClr val="339933"/>
                </a:solidFill>
                <a:latin typeface="Verdana" pitchFamily="34" charset="0"/>
                <a:cs typeface="Arial" pitchFamily="34" charset="0"/>
              </a:rPr>
              <a:t>Mozzanica</a:t>
            </a:r>
            <a:r>
              <a:rPr lang="it-IT" sz="2400" b="1" dirty="0" smtClean="0">
                <a:solidFill>
                  <a:srgbClr val="339933"/>
                </a:solidFill>
                <a:latin typeface="Verdana" pitchFamily="34" charset="0"/>
                <a:cs typeface="Arial" pitchFamily="34" charset="0"/>
              </a:rPr>
              <a:t> &amp; </a:t>
            </a:r>
            <a:r>
              <a:rPr lang="it-IT" sz="2400" b="1" dirty="0" err="1" smtClean="0">
                <a:solidFill>
                  <a:srgbClr val="339933"/>
                </a:solidFill>
                <a:latin typeface="Verdana" pitchFamily="34" charset="0"/>
                <a:cs typeface="Arial" pitchFamily="34" charset="0"/>
              </a:rPr>
              <a:t>Mozzanica</a:t>
            </a:r>
            <a:r>
              <a:rPr lang="it-IT" sz="2400" b="1" dirty="0" smtClean="0">
                <a:solidFill>
                  <a:srgbClr val="339933"/>
                </a:solidFill>
                <a:latin typeface="Verdana" pitchFamily="34" charset="0"/>
                <a:cs typeface="Arial" pitchFamily="34" charset="0"/>
              </a:rPr>
              <a:t> sa che per mantenere funzionale ed efficiente un impianto antincendio nel tempo, oltre alle norme tecniche specifiche, occorrono:</a:t>
            </a:r>
          </a:p>
          <a:p>
            <a:pPr marL="0" lvl="1" indent="7938" algn="just">
              <a:buNone/>
            </a:pPr>
            <a:endParaRPr lang="it-IT" sz="900" b="1" dirty="0" smtClean="0">
              <a:solidFill>
                <a:srgbClr val="339933"/>
              </a:solidFill>
              <a:latin typeface="Verdana" pitchFamily="34" charset="0"/>
              <a:cs typeface="Arial" pitchFamily="34" charset="0"/>
            </a:endParaRPr>
          </a:p>
          <a:p>
            <a:pPr marL="269875" lvl="1" indent="-269875" algn="just">
              <a:buFont typeface="+mj-lt"/>
              <a:buAutoNum type="arabicPeriod"/>
              <a:tabLst>
                <a:tab pos="269875" algn="l"/>
              </a:tabLst>
            </a:pPr>
            <a:r>
              <a:rPr lang="it-IT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cs typeface="Arial" pitchFamily="34" charset="0"/>
              </a:rPr>
              <a:t>Elevata specializzazione e formazione continua del personale.</a:t>
            </a:r>
          </a:p>
          <a:p>
            <a:pPr marL="269875" lvl="1" indent="-269875" algn="just">
              <a:buFont typeface="+mj-lt"/>
              <a:buAutoNum type="arabicPeriod"/>
              <a:tabLst>
                <a:tab pos="269875" algn="l"/>
              </a:tabLst>
            </a:pPr>
            <a:r>
              <a:rPr lang="it-IT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cs typeface="Arial" pitchFamily="34" charset="0"/>
              </a:rPr>
              <a:t>Conoscenza profonda dei sistemi antincendio e delle norme tecniche che li regolamentano.</a:t>
            </a:r>
          </a:p>
          <a:p>
            <a:pPr marL="269875" lvl="1" indent="-269875" algn="just">
              <a:buFont typeface="+mj-lt"/>
              <a:buAutoNum type="arabicPeriod"/>
              <a:tabLst>
                <a:tab pos="269875" algn="l"/>
              </a:tabLst>
            </a:pPr>
            <a:r>
              <a:rPr lang="it-IT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cs typeface="Arial" pitchFamily="34" charset="0"/>
              </a:rPr>
              <a:t>Applicazione di procedure di lavoro frutto di riferimenti normativi e di esperienza maturata nella specializzazione.</a:t>
            </a:r>
          </a:p>
          <a:p>
            <a:pPr marL="269875" lvl="1" indent="-269875" algn="just">
              <a:buFont typeface="+mj-lt"/>
              <a:buAutoNum type="arabicPeriod"/>
              <a:tabLst>
                <a:tab pos="269875" algn="l"/>
              </a:tabLst>
            </a:pPr>
            <a:r>
              <a:rPr lang="it-IT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cs typeface="Arial" pitchFamily="34" charset="0"/>
              </a:rPr>
              <a:t>Organizzazione idonea.</a:t>
            </a:r>
          </a:p>
          <a:p>
            <a:pPr marL="269875" lvl="1" indent="-269875" algn="just">
              <a:buFont typeface="+mj-lt"/>
              <a:buAutoNum type="arabicPeriod"/>
              <a:tabLst>
                <a:tab pos="269875" algn="l"/>
              </a:tabLst>
            </a:pPr>
            <a:r>
              <a:rPr lang="it-IT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cs typeface="Arial" pitchFamily="34" charset="0"/>
              </a:rPr>
              <a:t>Attrezzature specifiche ben definite per ogni tipologia d’impianto.</a:t>
            </a:r>
          </a:p>
          <a:p>
            <a:pPr marL="623888" lvl="1" indent="-349250" algn="just">
              <a:buFont typeface="+mj-lt"/>
              <a:buAutoNum type="arabicPeriod"/>
              <a:tabLst>
                <a:tab pos="623888" algn="l"/>
              </a:tabLst>
            </a:pPr>
            <a:endParaRPr lang="it-IT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cs typeface="Arial" pitchFamily="34" charset="0"/>
            </a:endParaRPr>
          </a:p>
          <a:p>
            <a:pPr marL="623888" lvl="1" indent="-349250" algn="just">
              <a:buFont typeface="+mj-lt"/>
              <a:buAutoNum type="arabicPeriod"/>
              <a:tabLst>
                <a:tab pos="623888" algn="l"/>
              </a:tabLst>
            </a:pPr>
            <a:endParaRPr lang="it-IT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cs typeface="Arial" pitchFamily="34" charset="0"/>
            </a:endParaRPr>
          </a:p>
          <a:p>
            <a:pPr marL="447675" lvl="1" indent="-180975" algn="just">
              <a:buNone/>
              <a:tabLst>
                <a:tab pos="447675" algn="l"/>
              </a:tabLst>
            </a:pPr>
            <a:endParaRPr lang="it-IT" sz="1600" b="1" dirty="0" smtClean="0">
              <a:solidFill>
                <a:srgbClr val="FF0000"/>
              </a:solidFill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92088"/>
          </a:xfrm>
        </p:spPr>
        <p:txBody>
          <a:bodyPr>
            <a:noAutofit/>
          </a:bodyPr>
          <a:lstStyle/>
          <a:p>
            <a:pPr lvl="0"/>
            <a:r>
              <a:rPr lang="it-IT" dirty="0" smtClean="0">
                <a:ea typeface="Verdana" pitchFamily="34" charset="0"/>
              </a:rPr>
              <a:t>“La corretta manutenzione dei sistemi antincendio”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14282" y="1527048"/>
            <a:ext cx="8572560" cy="1830514"/>
          </a:xfrm>
        </p:spPr>
        <p:txBody>
          <a:bodyPr>
            <a:normAutofit/>
          </a:bodyPr>
          <a:lstStyle/>
          <a:p>
            <a:pPr marL="0" lvl="1" indent="4763" algn="just">
              <a:buNone/>
            </a:pPr>
            <a:r>
              <a:rPr lang="it-IT" sz="2400" b="1" dirty="0" smtClean="0">
                <a:solidFill>
                  <a:srgbClr val="00D661"/>
                </a:solidFill>
                <a:latin typeface="Verdana" pitchFamily="34" charset="0"/>
                <a:cs typeface="Arial" pitchFamily="34" charset="0"/>
              </a:rPr>
              <a:t>Elevata specializzazione e formazione continua del personale</a:t>
            </a:r>
          </a:p>
          <a:p>
            <a:pPr marL="0" lvl="1" indent="4763" algn="just">
              <a:buNone/>
            </a:pPr>
            <a:r>
              <a:rPr lang="it-IT" sz="18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La nostra Società seleziona solo personale con una preparazione scolastica specifica di tipo superiore, a indirizzo tecnico.</a:t>
            </a:r>
          </a:p>
          <a:p>
            <a:pPr marL="0" lvl="1" indent="4763">
              <a:buFont typeface="Wingdings" pitchFamily="2" charset="2"/>
              <a:buChar char="§"/>
            </a:pPr>
            <a:endParaRPr lang="it-IT" sz="2000" b="1" dirty="0" smtClean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  <a:p>
            <a:pPr marL="0" lvl="1" indent="4763">
              <a:buFont typeface="Wingdings" pitchFamily="2" charset="2"/>
              <a:buChar char="§"/>
            </a:pPr>
            <a:endParaRPr lang="it-IT" sz="2000" b="1" dirty="0" smtClean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  <a:p>
            <a:pPr marL="0" lvl="1" indent="4763">
              <a:buNone/>
            </a:pPr>
            <a:endParaRPr lang="it-IT" sz="2000" b="1" dirty="0" smtClean="0">
              <a:solidFill>
                <a:srgbClr val="00D661"/>
              </a:solidFill>
              <a:latin typeface="Verdana" pitchFamily="34" charset="0"/>
              <a:cs typeface="Arial" pitchFamily="34" charset="0"/>
            </a:endParaRPr>
          </a:p>
          <a:p>
            <a:pPr marL="0" lvl="1" indent="4763">
              <a:buNone/>
            </a:pPr>
            <a:endParaRPr lang="it-IT" sz="2000" b="1" dirty="0" smtClean="0">
              <a:solidFill>
                <a:srgbClr val="00D66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3356992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latin typeface="Verdana" pitchFamily="34" charset="0"/>
              </a:rPr>
              <a:t>Occorrono </a:t>
            </a:r>
            <a:r>
              <a:rPr lang="it-IT" b="1" u="sng" dirty="0" smtClean="0">
                <a:solidFill>
                  <a:srgbClr val="FF0000"/>
                </a:solidFill>
                <a:latin typeface="Verdana" pitchFamily="34" charset="0"/>
              </a:rPr>
              <a:t>più di 24 mesi</a:t>
            </a:r>
            <a:r>
              <a:rPr lang="it-IT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it-IT" b="1" dirty="0" smtClean="0">
                <a:latin typeface="Verdana" pitchFamily="34" charset="0"/>
              </a:rPr>
              <a:t>in affiancamento  prima che un Tecnico cominci a operare autonomamente.</a:t>
            </a:r>
          </a:p>
          <a:p>
            <a:pPr algn="just"/>
            <a:endParaRPr lang="it-IT" b="1" dirty="0" smtClean="0">
              <a:latin typeface="Verdana" pitchFamily="34" charset="0"/>
            </a:endParaRPr>
          </a:p>
          <a:p>
            <a:pPr algn="just"/>
            <a:r>
              <a:rPr lang="it-IT" b="1" dirty="0" smtClean="0">
                <a:latin typeface="Verdana" pitchFamily="34" charset="0"/>
              </a:rPr>
              <a:t>La preparazione di un manutentore è </a:t>
            </a:r>
            <a:r>
              <a:rPr lang="it-IT" b="1" u="sng" dirty="0" smtClean="0">
                <a:solidFill>
                  <a:srgbClr val="FF0000"/>
                </a:solidFill>
                <a:latin typeface="Verdana" pitchFamily="34" charset="0"/>
              </a:rPr>
              <a:t>un investimento continuo e costoso</a:t>
            </a:r>
            <a:r>
              <a:rPr lang="it-IT" b="1" dirty="0" smtClean="0">
                <a:latin typeface="Verdana" pitchFamily="34" charset="0"/>
              </a:rPr>
              <a:t> con percorsi formativi “completi e complessi”.</a:t>
            </a:r>
            <a:endParaRPr lang="it-IT" b="1" dirty="0">
              <a:latin typeface="Verdana" pitchFamily="34" charset="0"/>
            </a:endParaRPr>
          </a:p>
        </p:txBody>
      </p:sp>
      <p:pic>
        <p:nvPicPr>
          <p:cNvPr id="1026" name="Picture 2" descr="C:\Users\user07\Desktop\HPIM75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000372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t-IT" dirty="0" smtClean="0"/>
              <a:t>“La corretta manutenzione dei sistemi antincendio”</a:t>
            </a:r>
          </a:p>
        </p:txBody>
      </p:sp>
      <p:pic>
        <p:nvPicPr>
          <p:cNvPr id="1026" name="Picture 2" descr="C:\Users\user07\Desktop\IMG_019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428736"/>
            <a:ext cx="3049356" cy="2936368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251520" y="1556793"/>
            <a:ext cx="554461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4763" algn="just">
              <a:buNone/>
            </a:pPr>
            <a:r>
              <a:rPr lang="it-IT" sz="2000" b="1" dirty="0" smtClean="0">
                <a:solidFill>
                  <a:srgbClr val="00D661"/>
                </a:solidFill>
                <a:latin typeface="Verdana" pitchFamily="34" charset="0"/>
                <a:cs typeface="Arial" pitchFamily="34" charset="0"/>
              </a:rPr>
              <a:t>Conoscenza profonda dei sistemi antincendio e delle norme tecniche che li regolamentano</a:t>
            </a:r>
          </a:p>
          <a:p>
            <a:pPr marL="0" lvl="1" indent="4763" algn="just">
              <a:buNone/>
            </a:pPr>
            <a:endParaRPr lang="it-IT" sz="800" b="1" dirty="0" smtClean="0">
              <a:latin typeface="Verdana" pitchFamily="34" charset="0"/>
              <a:cs typeface="Arial" pitchFamily="34" charset="0"/>
            </a:endParaRPr>
          </a:p>
          <a:p>
            <a:pPr marL="87313" lvl="1" indent="-82550" algn="just">
              <a:buFont typeface="Arial" pitchFamily="34" charset="0"/>
              <a:buChar char="•"/>
            </a:pPr>
            <a:r>
              <a:rPr lang="it-IT" sz="1600" b="1" dirty="0" smtClean="0">
                <a:latin typeface="Verdana" pitchFamily="34" charset="0"/>
                <a:cs typeface="Arial" pitchFamily="34" charset="0"/>
              </a:rPr>
              <a:t>Ogni nostro Manutentore abbina alla formazione in campo una formazione </a:t>
            </a:r>
            <a:r>
              <a:rPr lang="it-IT" sz="1600" b="1" u="sng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teorica per l’apprendimento delle norme tecniche e per l’approfondimento della materia antincendio</a:t>
            </a:r>
            <a:r>
              <a:rPr lang="it-IT" sz="1600" b="1" dirty="0" smtClean="0">
                <a:latin typeface="Verdana" pitchFamily="34" charset="0"/>
                <a:cs typeface="Arial" pitchFamily="34" charset="0"/>
              </a:rPr>
              <a:t>, in ciò supportato dal nostro Ufficio Tecnico</a:t>
            </a:r>
            <a:r>
              <a:rPr lang="it-IT" sz="16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it-IT" sz="1600" b="1" dirty="0" smtClean="0">
                <a:latin typeface="Verdana" pitchFamily="34" charset="0"/>
                <a:cs typeface="Arial" pitchFamily="34" charset="0"/>
              </a:rPr>
              <a:t>.</a:t>
            </a:r>
          </a:p>
          <a:p>
            <a:pPr marL="0" lvl="1" indent="4763" algn="just">
              <a:buNone/>
            </a:pPr>
            <a:endParaRPr lang="it-IT" sz="800" b="1" dirty="0" smtClean="0">
              <a:latin typeface="Verdana" pitchFamily="34" charset="0"/>
              <a:cs typeface="Arial" pitchFamily="34" charset="0"/>
            </a:endParaRPr>
          </a:p>
          <a:p>
            <a:pPr marL="87313" lvl="1" indent="-82550" algn="just">
              <a:buFont typeface="Arial" pitchFamily="34" charset="0"/>
              <a:buChar char="•"/>
            </a:pPr>
            <a:r>
              <a:rPr lang="it-IT" sz="1600" b="1" dirty="0" smtClean="0">
                <a:latin typeface="Verdana" pitchFamily="34" charset="0"/>
                <a:cs typeface="Arial" pitchFamily="34" charset="0"/>
              </a:rPr>
              <a:t>La conoscenza di questi argomenti è fondamentale per </a:t>
            </a:r>
            <a:r>
              <a:rPr lang="it-IT" sz="16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determinare la corretta rispondenza alle norme</a:t>
            </a:r>
            <a:r>
              <a:rPr lang="it-IT" sz="1600" b="1" dirty="0" smtClean="0">
                <a:latin typeface="Verdana" pitchFamily="34" charset="0"/>
                <a:cs typeface="Arial" pitchFamily="34" charset="0"/>
              </a:rPr>
              <a:t> dell’impianto in manutenzione.</a:t>
            </a:r>
          </a:p>
          <a:p>
            <a:pPr marL="0" lvl="1" indent="4763" algn="just">
              <a:buNone/>
            </a:pPr>
            <a:endParaRPr lang="it-IT" sz="800" b="1" dirty="0" smtClean="0">
              <a:latin typeface="Verdana" pitchFamily="34" charset="0"/>
              <a:cs typeface="Arial" pitchFamily="34" charset="0"/>
            </a:endParaRPr>
          </a:p>
          <a:p>
            <a:pPr marL="87313" lvl="1" indent="-82550" algn="just">
              <a:buFont typeface="Arial" pitchFamily="34" charset="0"/>
              <a:buChar char="•"/>
            </a:pPr>
            <a:r>
              <a:rPr lang="it-IT" sz="1600" b="1" dirty="0" smtClean="0">
                <a:latin typeface="Verdana" pitchFamily="34" charset="0"/>
                <a:cs typeface="Arial" pitchFamily="34" charset="0"/>
              </a:rPr>
              <a:t>Questa conoscenza è l’elemento di forza in grado di </a:t>
            </a:r>
            <a:r>
              <a:rPr lang="it-IT" sz="16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garantire l’Asseveratore </a:t>
            </a:r>
            <a:r>
              <a:rPr lang="it-IT" sz="1600" b="1" dirty="0" smtClean="0">
                <a:latin typeface="Verdana" pitchFamily="34" charset="0"/>
                <a:cs typeface="Arial" pitchFamily="34" charset="0"/>
              </a:rPr>
              <a:t>nella fase di “attestazione  rinnovo periodico di conformità antincendio”.</a:t>
            </a:r>
          </a:p>
          <a:p>
            <a:pPr marL="0" lvl="1" indent="4763" algn="just">
              <a:buNone/>
            </a:pPr>
            <a:endParaRPr lang="it-IT" sz="1600" b="1" dirty="0" smtClean="0">
              <a:latin typeface="Verdana" pitchFamily="34" charset="0"/>
              <a:cs typeface="Arial" pitchFamily="34" charset="0"/>
            </a:endParaRPr>
          </a:p>
          <a:p>
            <a:pPr marL="0" lvl="1" indent="4763" algn="just">
              <a:buNone/>
            </a:pPr>
            <a:endParaRPr lang="it-IT" sz="2400" b="1" dirty="0" smtClean="0">
              <a:solidFill>
                <a:srgbClr val="00D661"/>
              </a:solidFill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92088"/>
          </a:xfrm>
        </p:spPr>
        <p:txBody>
          <a:bodyPr>
            <a:noAutofit/>
          </a:bodyPr>
          <a:lstStyle/>
          <a:p>
            <a:pPr lvl="0"/>
            <a:endParaRPr lang="it-IT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it-IT" sz="2200" b="1" dirty="0" smtClean="0">
                <a:latin typeface="Verdana" pitchFamily="34" charset="0"/>
              </a:rPr>
              <a:t>Ogni nostro Manutentore in aula e in campo approfondisce:</a:t>
            </a:r>
          </a:p>
          <a:p>
            <a:pPr algn="just">
              <a:buFont typeface="Wingdings" pitchFamily="2" charset="2"/>
              <a:buNone/>
              <a:defRPr/>
            </a:pPr>
            <a:endParaRPr lang="it-IT" sz="2000" b="1" dirty="0" smtClean="0">
              <a:solidFill>
                <a:schemeClr val="tx1">
                  <a:lumMod val="60000"/>
                  <a:lumOff val="40000"/>
                </a:schemeClr>
              </a:solidFill>
              <a:latin typeface="Verdana" pitchFamily="34" charset="0"/>
            </a:endParaRPr>
          </a:p>
          <a:p>
            <a:pPr lvl="1" algn="just">
              <a:defRPr/>
            </a:pPr>
            <a:r>
              <a:rPr lang="it-IT" sz="1800" b="1" u="sng" dirty="0" smtClean="0">
                <a:solidFill>
                  <a:srgbClr val="FF0000"/>
                </a:solidFill>
                <a:latin typeface="Verdana" pitchFamily="34" charset="0"/>
              </a:rPr>
              <a:t>Le norme tecniche</a:t>
            </a:r>
            <a:r>
              <a:rPr lang="it-IT" sz="1800" b="1" dirty="0" smtClean="0">
                <a:solidFill>
                  <a:schemeClr val="tx1"/>
                </a:solidFill>
                <a:latin typeface="Verdana" pitchFamily="34" charset="0"/>
              </a:rPr>
              <a:t>: con particolare riferimento alle norme di manutenzione, indispensabili per lo svolgimento della sua attività, e alle norme di costruzione.</a:t>
            </a:r>
          </a:p>
          <a:p>
            <a:pPr lvl="1" algn="just">
              <a:defRPr/>
            </a:pPr>
            <a:endParaRPr lang="it-IT" sz="2000" b="1" u="sng" dirty="0" smtClean="0">
              <a:solidFill>
                <a:schemeClr val="tx1"/>
              </a:solidFill>
              <a:latin typeface="Verdana" pitchFamily="34" charset="0"/>
            </a:endParaRPr>
          </a:p>
          <a:p>
            <a:pPr lvl="1" algn="just">
              <a:defRPr/>
            </a:pPr>
            <a:r>
              <a:rPr lang="it-IT" sz="1800" b="1" u="sng" dirty="0" smtClean="0">
                <a:solidFill>
                  <a:srgbClr val="FF0000"/>
                </a:solidFill>
                <a:latin typeface="Verdana" pitchFamily="34" charset="0"/>
              </a:rPr>
              <a:t>I sistemi antincendio</a:t>
            </a:r>
            <a:r>
              <a:rPr lang="it-IT" sz="1800" b="1" dirty="0" smtClean="0">
                <a:solidFill>
                  <a:schemeClr val="tx1"/>
                </a:solidFill>
                <a:latin typeface="Verdana" pitchFamily="34" charset="0"/>
              </a:rPr>
              <a:t>: tipologia, caratteristiche, peculiarità, componenti specifici utilizzati, logiche di funzionamento, asservimenti collegati, modalità di attivazione, modalità di messa in sicurezza, limiti operativi, interazione con altri sistemi antincendio ecc. ecc.</a:t>
            </a:r>
          </a:p>
          <a:p>
            <a:pPr lvl="1">
              <a:buNone/>
            </a:pPr>
            <a:endParaRPr lang="it-IT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92088"/>
          </a:xfrm>
        </p:spPr>
        <p:txBody>
          <a:bodyPr>
            <a:noAutofit/>
          </a:bodyPr>
          <a:lstStyle/>
          <a:p>
            <a:pPr lvl="0"/>
            <a:r>
              <a:rPr lang="it-IT" dirty="0" smtClean="0">
                <a:ea typeface="Verdana" pitchFamily="34" charset="0"/>
              </a:rPr>
              <a:t>“La corretta manutenzione dei sistemi antincendio”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14282" y="1527048"/>
            <a:ext cx="8572560" cy="1259010"/>
          </a:xfrm>
        </p:spPr>
        <p:txBody>
          <a:bodyPr>
            <a:normAutofit/>
          </a:bodyPr>
          <a:lstStyle/>
          <a:p>
            <a:pPr marL="0" lvl="1" indent="4763">
              <a:buNone/>
            </a:pPr>
            <a:r>
              <a:rPr lang="it-IT" sz="2400" b="1" dirty="0" smtClean="0">
                <a:solidFill>
                  <a:srgbClr val="00D661"/>
                </a:solidFill>
                <a:latin typeface="Verdana" pitchFamily="34" charset="0"/>
                <a:cs typeface="Arial" pitchFamily="34" charset="0"/>
              </a:rPr>
              <a:t>Applicazione di procedure di lavoro frutto di riferimenti normativi e di esperienza maturata nella specializzazione</a:t>
            </a:r>
          </a:p>
          <a:p>
            <a:pPr marL="0" lvl="1" indent="4763">
              <a:buFont typeface="Wingdings" pitchFamily="2" charset="2"/>
              <a:buChar char="§"/>
            </a:pPr>
            <a:endParaRPr lang="it-IT" sz="800" b="1" dirty="0" smtClean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  <a:p>
            <a:pPr marL="0" lvl="1" indent="4763">
              <a:buNone/>
            </a:pPr>
            <a:endParaRPr lang="it-IT" sz="2000" b="1" dirty="0" smtClean="0">
              <a:solidFill>
                <a:srgbClr val="00D661"/>
              </a:solidFill>
              <a:latin typeface="Verdana" pitchFamily="34" charset="0"/>
              <a:cs typeface="Arial" pitchFamily="34" charset="0"/>
            </a:endParaRPr>
          </a:p>
          <a:p>
            <a:pPr marL="0" lvl="1" indent="4763">
              <a:buNone/>
            </a:pPr>
            <a:endParaRPr lang="it-IT" sz="2000" b="1" dirty="0" smtClean="0">
              <a:solidFill>
                <a:srgbClr val="00D66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3000372"/>
            <a:ext cx="525658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lvl="1" indent="-87313" algn="just">
              <a:buFont typeface="Arial" pitchFamily="34" charset="0"/>
              <a:buChar char="•"/>
              <a:defRPr/>
            </a:pPr>
            <a:r>
              <a:rPr lang="it-IT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 procedure contenute nelle norme tecniche </a:t>
            </a:r>
            <a:r>
              <a:rPr lang="it-IT" sz="16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 sono sempre esaustive dei lavori da eseguire</a:t>
            </a:r>
            <a:r>
              <a:rPr lang="it-IT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ma molte volte sono solo indicative delle operazioni minime che devono essere effettuate.</a:t>
            </a: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87313" lvl="1" indent="-87313" algn="just">
              <a:buFont typeface="Arial" pitchFamily="34" charset="0"/>
              <a:buChar char="•"/>
              <a:defRPr/>
            </a:pPr>
            <a:endParaRPr lang="it-IT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 algn="just">
              <a:buFont typeface="Arial" pitchFamily="34" charset="0"/>
              <a:buChar char="•"/>
              <a:defRPr/>
            </a:pPr>
            <a:endParaRPr lang="it-IT" sz="800" b="1" dirty="0" smtClean="0">
              <a:solidFill>
                <a:srgbClr val="FF0000"/>
              </a:solidFill>
            </a:endParaRPr>
          </a:p>
          <a:p>
            <a:pPr marL="87313" lvl="1" indent="-82550" algn="just">
              <a:buFont typeface="Arial" pitchFamily="34" charset="0"/>
              <a:buChar char="•"/>
              <a:defRPr/>
            </a:pPr>
            <a:r>
              <a:rPr lang="it-IT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 Capitolati Operativi e le </a:t>
            </a:r>
            <a:r>
              <a:rPr lang="it-IT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Check</a:t>
            </a:r>
            <a:r>
              <a:rPr lang="it-IT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List</a:t>
            </a:r>
            <a:r>
              <a:rPr lang="it-IT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 verifica </a:t>
            </a:r>
            <a:r>
              <a:rPr lang="it-IT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sono l’elemento qualificante</a:t>
            </a:r>
            <a:r>
              <a:rPr lang="it-IT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che contraddistingue l’operato dell’Azienda di Manutenzione Specializzata. </a:t>
            </a:r>
          </a:p>
        </p:txBody>
      </p:sp>
      <p:pic>
        <p:nvPicPr>
          <p:cNvPr id="3074" name="Picture 2" descr="\\nas01\Foto_Digitali\Raccolta Foto e filmati per presentazioni\Foto\Foto Sale Pompe\Foto Sala Pompe M&amp;M 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496"/>
            <a:ext cx="357190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92088"/>
          </a:xfrm>
        </p:spPr>
        <p:txBody>
          <a:bodyPr>
            <a:noAutofit/>
          </a:bodyPr>
          <a:lstStyle/>
          <a:p>
            <a:pPr lvl="0"/>
            <a:r>
              <a:rPr lang="it-IT" dirty="0" smtClean="0">
                <a:ea typeface="Verdana" pitchFamily="34" charset="0"/>
              </a:rPr>
              <a:t>“La corretta manutenzione dei sistemi antincendio”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14282" y="1527048"/>
            <a:ext cx="8572560" cy="1259010"/>
          </a:xfrm>
        </p:spPr>
        <p:txBody>
          <a:bodyPr>
            <a:normAutofit lnSpcReduction="10000"/>
          </a:bodyPr>
          <a:lstStyle/>
          <a:p>
            <a:pPr marL="0" lvl="5" indent="4763" algn="just">
              <a:buNone/>
            </a:pPr>
            <a:r>
              <a:rPr lang="it-IT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L’elevata conoscenza degli impianti antincendio e l’esperienza maturata consentono ai Tecnici della Mozzanica &amp; </a:t>
            </a:r>
            <a:r>
              <a:rPr lang="it-IT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Mozzanica</a:t>
            </a:r>
            <a:r>
              <a:rPr lang="it-IT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 scomporre le operazioni minime previste dalle norme in </a:t>
            </a:r>
            <a:r>
              <a:rPr lang="it-IT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Capitolati e </a:t>
            </a:r>
            <a:r>
              <a:rPr lang="it-IT" sz="16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Check</a:t>
            </a:r>
            <a:r>
              <a:rPr lang="it-IT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6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List</a:t>
            </a:r>
            <a:r>
              <a:rPr lang="it-IT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molto dettagliati</a:t>
            </a:r>
            <a:r>
              <a:rPr lang="it-IT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it-IT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grado di </a:t>
            </a:r>
            <a:r>
              <a:rPr lang="it-IT" sz="16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documentare</a:t>
            </a:r>
            <a:r>
              <a:rPr lang="it-IT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al Committente e all’Asseveratore il lavoro eseguito</a:t>
            </a:r>
            <a:r>
              <a:rPr lang="it-IT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lvl="1" indent="4763">
              <a:buFont typeface="Wingdings" pitchFamily="2" charset="2"/>
              <a:buChar char="§"/>
            </a:pPr>
            <a:endParaRPr lang="it-IT" sz="2000" b="1" dirty="0" smtClean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  <a:p>
            <a:pPr marL="0" lvl="1" indent="4763">
              <a:buFont typeface="Wingdings" pitchFamily="2" charset="2"/>
              <a:buChar char="§"/>
            </a:pPr>
            <a:endParaRPr lang="it-IT" sz="2000" b="1" dirty="0" smtClean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  <a:p>
            <a:pPr marL="0" lvl="1" indent="4763">
              <a:buNone/>
            </a:pPr>
            <a:endParaRPr lang="it-IT" sz="2000" b="1" dirty="0" smtClean="0">
              <a:solidFill>
                <a:srgbClr val="00D661"/>
              </a:solidFill>
              <a:latin typeface="Verdana" pitchFamily="34" charset="0"/>
              <a:cs typeface="Arial" pitchFamily="34" charset="0"/>
            </a:endParaRPr>
          </a:p>
          <a:p>
            <a:pPr marL="0" lvl="1" indent="4763">
              <a:buNone/>
            </a:pPr>
            <a:endParaRPr lang="it-IT" sz="2000" b="1" dirty="0" smtClean="0">
              <a:solidFill>
                <a:srgbClr val="00D661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4098" name="Picture 2" descr="\\nas01\Foto_Digitali\Raccolta Foto e filmati per presentazioni\Foto\Foto Container FM\Conainer FM 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496"/>
            <a:ext cx="4500594" cy="3214710"/>
          </a:xfrm>
          <a:prstGeom prst="rect">
            <a:avLst/>
          </a:prstGeom>
          <a:noFill/>
        </p:spPr>
      </p:pic>
      <p:pic>
        <p:nvPicPr>
          <p:cNvPr id="4099" name="Picture 3" descr="\\nas01\Foto_Digitali\Raccolta Foto e filmati per presentazioni\Foto\Foto Impianti Diluvio\Foto impianti a diluvio 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857496"/>
            <a:ext cx="4000528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sz="half" idx="3"/>
          </p:nvPr>
        </p:nvSpPr>
        <p:spPr>
          <a:xfrm>
            <a:off x="500035" y="1524000"/>
            <a:ext cx="8143932" cy="731520"/>
          </a:xfrm>
        </p:spPr>
        <p:txBody>
          <a:bodyPr/>
          <a:lstStyle/>
          <a:p>
            <a:pPr algn="ctr"/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IMPIANTI A DILUVIO </a:t>
            </a:r>
            <a:r>
              <a:rPr lang="it-IT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D’ACQUA</a:t>
            </a:r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NORME NFPA 15 IN MANUTENZIONE</a:t>
            </a:r>
            <a:endParaRPr lang="it-IT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t-IT" sz="20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“La corretta manutenzione dei sistemi antincendio”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85720" y="3786190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180975" algn="just">
              <a:buFont typeface="Wingdings" pitchFamily="2" charset="2"/>
              <a:buChar char="ü"/>
            </a:pPr>
            <a:endParaRPr lang="it-IT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 indent="-180975" algn="just">
              <a:buFont typeface="Wingdings" pitchFamily="2" charset="2"/>
              <a:buChar char="ü"/>
            </a:pPr>
            <a:endParaRPr lang="it-IT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2" descr="\\nas01\Foto_Digitali\Raccolta Foto e filmati per presentazioni\Foto\Foto Impianti Diluvio\F3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71744"/>
            <a:ext cx="4286279" cy="3429024"/>
          </a:xfrm>
          <a:prstGeom prst="rect">
            <a:avLst/>
          </a:prstGeom>
          <a:noFill/>
        </p:spPr>
      </p:pic>
      <p:pic>
        <p:nvPicPr>
          <p:cNvPr id="1027" name="Picture 3" descr="\\nas01\Foto_Digitali\Foto per CD della CEA Estintori - Archivio\DILUVIO D'ACQUA\IM00316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571744"/>
            <a:ext cx="4286280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92088"/>
          </a:xfrm>
        </p:spPr>
        <p:txBody>
          <a:bodyPr>
            <a:noAutofit/>
          </a:bodyPr>
          <a:lstStyle/>
          <a:p>
            <a:pPr lvl="0"/>
            <a:r>
              <a:rPr lang="it-IT" dirty="0" smtClean="0">
                <a:ea typeface="Verdana" pitchFamily="34" charset="0"/>
              </a:rPr>
              <a:t>“La corretta manutenzione dei sistemi antincendio”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14282" y="1527048"/>
            <a:ext cx="4286280" cy="687506"/>
          </a:xfrm>
        </p:spPr>
        <p:txBody>
          <a:bodyPr>
            <a:normAutofit/>
          </a:bodyPr>
          <a:lstStyle/>
          <a:p>
            <a:pPr marL="0" lvl="1" indent="4763">
              <a:buNone/>
            </a:pPr>
            <a:r>
              <a:rPr lang="it-IT" sz="2400" b="1" dirty="0" smtClean="0">
                <a:solidFill>
                  <a:srgbClr val="00D661"/>
                </a:solidFill>
                <a:latin typeface="Verdana" pitchFamily="34" charset="0"/>
                <a:cs typeface="Arial" pitchFamily="34" charset="0"/>
              </a:rPr>
              <a:t>Organizzazione idonea</a:t>
            </a:r>
          </a:p>
          <a:p>
            <a:pPr marL="0" lvl="1" indent="4763">
              <a:buFont typeface="Wingdings" pitchFamily="2" charset="2"/>
              <a:buChar char="§"/>
            </a:pPr>
            <a:endParaRPr lang="it-IT" sz="800" b="1" dirty="0" smtClean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  <a:p>
            <a:pPr marL="0" lvl="1" indent="4763">
              <a:buNone/>
            </a:pPr>
            <a:endParaRPr lang="it-IT" sz="2000" b="1" dirty="0" smtClean="0">
              <a:solidFill>
                <a:srgbClr val="00D661"/>
              </a:solidFill>
              <a:latin typeface="Verdana" pitchFamily="34" charset="0"/>
              <a:cs typeface="Arial" pitchFamily="34" charset="0"/>
            </a:endParaRPr>
          </a:p>
          <a:p>
            <a:pPr marL="0" lvl="1" indent="4763">
              <a:buNone/>
            </a:pPr>
            <a:endParaRPr lang="it-IT" sz="2000" b="1" dirty="0" smtClean="0">
              <a:solidFill>
                <a:srgbClr val="00D66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2071679"/>
            <a:ext cx="5256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defRPr/>
            </a:pPr>
            <a:r>
              <a:rPr lang="it-IT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struttura organizzativa è fondamentale per una corretta gestione del servizio.</a:t>
            </a: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lvl="1" algn="just">
              <a:buFont typeface="Arial" pitchFamily="34" charset="0"/>
              <a:buChar char="•"/>
              <a:defRPr/>
            </a:pPr>
            <a:endParaRPr lang="it-IT" sz="800" b="1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07\Desktop\servizio fotografico senza titolo-153 (Large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571612"/>
            <a:ext cx="3571900" cy="3000396"/>
          </a:xfrm>
          <a:prstGeom prst="rect">
            <a:avLst/>
          </a:prstGeom>
          <a:noFill/>
        </p:spPr>
      </p:pic>
      <p:pic>
        <p:nvPicPr>
          <p:cNvPr id="5123" name="Picture 3" descr="C:\Users\user07\Desktop\Foto attrezzature aziendali M&amp;M 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000372"/>
            <a:ext cx="3929090" cy="2857520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4500562" y="4857760"/>
            <a:ext cx="4357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Mozzanica &amp; </a:t>
            </a:r>
            <a:r>
              <a:rPr lang="it-IT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Mozzanica</a:t>
            </a:r>
            <a:r>
              <a:rPr lang="it-IT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è strutturata per </a:t>
            </a:r>
            <a:r>
              <a:rPr lang="it-IT" sz="16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eseguire sul posto</a:t>
            </a:r>
            <a:r>
              <a:rPr lang="it-IT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tutte le operazioni di manutenzione tramite “automezzi officina”.</a:t>
            </a:r>
            <a:endParaRPr lang="it-IT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92088"/>
          </a:xfrm>
        </p:spPr>
        <p:txBody>
          <a:bodyPr>
            <a:noAutofit/>
          </a:bodyPr>
          <a:lstStyle/>
          <a:p>
            <a:pPr lvl="0"/>
            <a:r>
              <a:rPr lang="it-IT" dirty="0" smtClean="0">
                <a:ea typeface="Verdana" pitchFamily="34" charset="0"/>
              </a:rPr>
              <a:t>“La corretta manutenzione dei sistemi antincendio”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1571613"/>
            <a:ext cx="5178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defRPr/>
            </a:pPr>
            <a:r>
              <a:rPr lang="it-IT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Il Servizio di </a:t>
            </a:r>
            <a:r>
              <a:rPr lang="it-IT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Manutezione</a:t>
            </a:r>
            <a:r>
              <a:rPr lang="it-IT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è suddiviso in due settori: </a:t>
            </a:r>
            <a:r>
              <a:rPr lang="it-IT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Manutenzione Impianti </a:t>
            </a:r>
            <a:r>
              <a:rPr lang="it-IT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 Manutenzione Estintori e Attrezzature Antincendio. </a:t>
            </a:r>
          </a:p>
          <a:p>
            <a:pPr lvl="1" algn="just">
              <a:buFont typeface="Arial" pitchFamily="34" charset="0"/>
              <a:buChar char="•"/>
              <a:defRPr/>
            </a:pPr>
            <a:endParaRPr lang="it-IT" sz="800" b="1" dirty="0" smtClean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00562" y="4857760"/>
            <a:ext cx="4357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gestione informatizzata del servizio, </a:t>
            </a:r>
            <a:r>
              <a:rPr lang="it-IT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 uso di palmari e di PC</a:t>
            </a:r>
            <a:r>
              <a:rPr lang="it-IT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consente di monitorare in tempo reale lo stato di ogni impianto.</a:t>
            </a:r>
            <a:endParaRPr lang="it-IT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C:\Users\user07\Desktop\IMG_0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643050"/>
            <a:ext cx="3643338" cy="2928958"/>
          </a:xfrm>
          <a:prstGeom prst="rect">
            <a:avLst/>
          </a:prstGeom>
          <a:noFill/>
        </p:spPr>
      </p:pic>
      <p:pic>
        <p:nvPicPr>
          <p:cNvPr id="1026" name="Picture 2" descr="\\nas01\Foto_Digitali\Foto Mozzanica fotografo Ottobre 2011\foto ridotte\servizio fotografico senza titolo-067 (Large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496"/>
            <a:ext cx="4143404" cy="2876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92088"/>
          </a:xfrm>
        </p:spPr>
        <p:txBody>
          <a:bodyPr>
            <a:noAutofit/>
          </a:bodyPr>
          <a:lstStyle/>
          <a:p>
            <a:pPr lvl="0"/>
            <a:r>
              <a:rPr lang="it-IT" dirty="0" smtClean="0">
                <a:ea typeface="Verdana" pitchFamily="34" charset="0"/>
              </a:rPr>
              <a:t>“La corretta manutenzione dei sistemi antincendio”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14282" y="1527048"/>
            <a:ext cx="5214974" cy="830382"/>
          </a:xfrm>
        </p:spPr>
        <p:txBody>
          <a:bodyPr>
            <a:normAutofit lnSpcReduction="10000"/>
          </a:bodyPr>
          <a:lstStyle/>
          <a:p>
            <a:pPr marL="0" lvl="1" indent="4763">
              <a:buFont typeface="Wingdings" pitchFamily="2" charset="2"/>
              <a:buChar char="§"/>
            </a:pPr>
            <a:endParaRPr lang="it-IT" sz="800" b="1" dirty="0" smtClean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  <a:p>
            <a:pPr marL="0" lvl="1" indent="4763">
              <a:buNone/>
            </a:pPr>
            <a:r>
              <a:rPr lang="it-IT" sz="2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La pianificazione del servizio tiene conto</a:t>
            </a:r>
            <a:r>
              <a:rPr lang="it-IT" sz="16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:</a:t>
            </a:r>
          </a:p>
          <a:p>
            <a:pPr marL="0" lvl="1" indent="4763">
              <a:buNone/>
            </a:pPr>
            <a:endParaRPr lang="it-IT" sz="2000" b="1" dirty="0" smtClean="0">
              <a:solidFill>
                <a:srgbClr val="00D66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2420888"/>
            <a:ext cx="5256584" cy="3834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lvl="1" indent="-87313" algn="just">
              <a:buFont typeface="Arial" pitchFamily="34" charset="0"/>
              <a:buChar char="•"/>
              <a:defRPr/>
            </a:pPr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Della tipologia di intervento richiesto.</a:t>
            </a:r>
          </a:p>
          <a:p>
            <a:pPr marL="87313" lvl="1" indent="-87313" algn="just">
              <a:buFont typeface="Arial" pitchFamily="34" charset="0"/>
              <a:buChar char="•"/>
              <a:defRPr/>
            </a:pPr>
            <a:endParaRPr lang="it-IT" sz="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7313" lvl="1" indent="-87313" algn="just">
              <a:buFont typeface="Arial" pitchFamily="34" charset="0"/>
              <a:buChar char="•"/>
              <a:defRPr/>
            </a:pPr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Della preparazione tecnica del personale incaricato.</a:t>
            </a:r>
          </a:p>
          <a:p>
            <a:pPr marL="87313" lvl="1" indent="-87313" algn="just">
              <a:buFont typeface="Arial" pitchFamily="34" charset="0"/>
              <a:buChar char="•"/>
              <a:defRPr/>
            </a:pPr>
            <a:endParaRPr lang="it-IT" sz="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7313" lvl="1" indent="-87313" algn="just">
              <a:buFont typeface="Arial" pitchFamily="34" charset="0"/>
              <a:buChar char="•"/>
              <a:defRPr/>
            </a:pPr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Della tipologia del sistema antincendio oggetto di manutenzione ordinaria o straordinaria.</a:t>
            </a:r>
          </a:p>
          <a:p>
            <a:pPr marL="87313" lvl="1" indent="-87313" algn="just">
              <a:buFont typeface="Arial" pitchFamily="34" charset="0"/>
              <a:buChar char="•"/>
              <a:defRPr/>
            </a:pPr>
            <a:endParaRPr lang="it-IT" sz="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7313" lvl="1" indent="-87313" algn="just">
              <a:buFont typeface="Arial" pitchFamily="34" charset="0"/>
              <a:buChar char="•"/>
              <a:defRPr/>
            </a:pPr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Dell’area geografica d’intervento.</a:t>
            </a:r>
          </a:p>
          <a:p>
            <a:pPr marL="87313" lvl="1" indent="-87313" algn="just">
              <a:buFont typeface="Arial" pitchFamily="34" charset="0"/>
              <a:buChar char="•"/>
              <a:defRPr/>
            </a:pPr>
            <a:endParaRPr lang="it-IT" sz="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7313" lvl="1" indent="-87313" algn="just">
              <a:buFont typeface="Arial" pitchFamily="34" charset="0"/>
              <a:buChar char="•"/>
              <a:defRPr/>
            </a:pPr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Della ricambistica necessaria.</a:t>
            </a:r>
          </a:p>
          <a:p>
            <a:pPr marL="87313" lvl="1" indent="-87313" algn="just">
              <a:buFont typeface="Arial" pitchFamily="34" charset="0"/>
              <a:buChar char="•"/>
              <a:defRPr/>
            </a:pPr>
            <a:endParaRPr lang="it-IT" sz="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7313" lvl="1" indent="-82550" algn="just">
              <a:buFont typeface="Arial" pitchFamily="34" charset="0"/>
              <a:buChar char="•"/>
              <a:defRPr/>
            </a:pPr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Dei supporti tecnici necessari: tabulati, manuali, disegni, schemi elettrici, software, ecc.</a:t>
            </a:r>
          </a:p>
          <a:p>
            <a:pPr marL="87313" lvl="1" indent="-82550" algn="just">
              <a:buFont typeface="Arial" pitchFamily="34" charset="0"/>
              <a:buChar char="•"/>
              <a:defRPr/>
            </a:pPr>
            <a:endParaRPr lang="it-IT" sz="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7313" lvl="1" indent="-82550" algn="just">
              <a:buFont typeface="Arial" pitchFamily="34" charset="0"/>
              <a:buChar char="•"/>
              <a:defRPr/>
            </a:pPr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Delle attrezzature necessarie in funzione dell’intervento.</a:t>
            </a:r>
          </a:p>
          <a:p>
            <a:pPr marL="87313" lvl="1" indent="-82550" algn="just">
              <a:buFont typeface="Arial" pitchFamily="34" charset="0"/>
              <a:buChar char="•"/>
              <a:defRPr/>
            </a:pPr>
            <a:endParaRPr lang="it-IT" sz="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7313" lvl="1" indent="-82550" algn="just">
              <a:buFont typeface="Arial" pitchFamily="34" charset="0"/>
              <a:buChar char="•"/>
              <a:defRPr/>
            </a:pPr>
            <a:r>
              <a: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Della documentazione da produrre a fine lavori.</a:t>
            </a:r>
          </a:p>
        </p:txBody>
      </p:sp>
      <p:pic>
        <p:nvPicPr>
          <p:cNvPr id="2050" name="Picture 2" descr="\\nas01\Foto_Digitali\FOTO 2011\175-11 Delta Suisio - Adeguamento CO2 A2A Brunelleschi Milano  15-09\P10106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500174"/>
            <a:ext cx="335758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92088"/>
          </a:xfrm>
        </p:spPr>
        <p:txBody>
          <a:bodyPr>
            <a:noAutofit/>
          </a:bodyPr>
          <a:lstStyle/>
          <a:p>
            <a:pPr lvl="0"/>
            <a:r>
              <a:rPr lang="it-IT" dirty="0" smtClean="0">
                <a:ea typeface="Verdana" pitchFamily="34" charset="0"/>
              </a:rPr>
              <a:t>“La corretta manutenzione dei sistemi antincendio”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14282" y="1527048"/>
            <a:ext cx="8678198" cy="1325888"/>
          </a:xfrm>
        </p:spPr>
        <p:txBody>
          <a:bodyPr>
            <a:normAutofit fontScale="92500" lnSpcReduction="20000"/>
          </a:bodyPr>
          <a:lstStyle/>
          <a:p>
            <a:pPr marL="0" lvl="1" indent="4763" algn="just">
              <a:buNone/>
            </a:pPr>
            <a:r>
              <a:rPr lang="it-IT" sz="2400" b="1" dirty="0" smtClean="0">
                <a:solidFill>
                  <a:srgbClr val="00D661"/>
                </a:solidFill>
                <a:latin typeface="Verdana" pitchFamily="34" charset="0"/>
                <a:cs typeface="Arial" pitchFamily="34" charset="0"/>
              </a:rPr>
              <a:t>Attrezzature specifiche ben definite per ogni tipologia d’impianto</a:t>
            </a:r>
          </a:p>
          <a:p>
            <a:pPr marL="0" lvl="1" indent="4763">
              <a:buFont typeface="Wingdings" pitchFamily="2" charset="2"/>
              <a:buChar char="§"/>
            </a:pPr>
            <a:endParaRPr lang="it-IT" sz="800" b="1" dirty="0" smtClean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  <a:p>
            <a:pPr marL="0" lvl="1" indent="4763" algn="just">
              <a:buNone/>
            </a:pPr>
            <a:r>
              <a:rPr lang="it-IT" sz="18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Ogni tipologia d’impianto necessita di attrezzature specifiche di manutenzione.</a:t>
            </a:r>
          </a:p>
          <a:p>
            <a:pPr marL="0" lvl="1" indent="4763">
              <a:buNone/>
            </a:pPr>
            <a:endParaRPr lang="it-IT" sz="2000" b="1" dirty="0" smtClean="0">
              <a:solidFill>
                <a:srgbClr val="00D661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6" name="Picture 2" descr="C:\Users\user07\Desktop\Foto attrezzature aziendali M&amp;M 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714620"/>
            <a:ext cx="3214710" cy="3286148"/>
          </a:xfrm>
          <a:prstGeom prst="rect">
            <a:avLst/>
          </a:prstGeom>
          <a:noFill/>
        </p:spPr>
      </p:pic>
      <p:pic>
        <p:nvPicPr>
          <p:cNvPr id="2050" name="Picture 2" descr="\\nas01\Foto_Digitali\Foto Mozzanica fotografo Ottobre 2011\foto ridotte\servizio fotografico senza titolo-096 (Large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714620"/>
            <a:ext cx="2286016" cy="335439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92088"/>
          </a:xfrm>
        </p:spPr>
        <p:txBody>
          <a:bodyPr>
            <a:noAutofit/>
          </a:bodyPr>
          <a:lstStyle/>
          <a:p>
            <a:pPr lvl="0"/>
            <a:r>
              <a:rPr lang="it-IT" dirty="0" smtClean="0">
                <a:ea typeface="Verdana" pitchFamily="34" charset="0"/>
              </a:rPr>
              <a:t>“La corretta manutenzione dei sistemi antincendio”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14282" y="1527048"/>
            <a:ext cx="5214974" cy="893840"/>
          </a:xfrm>
        </p:spPr>
        <p:txBody>
          <a:bodyPr>
            <a:normAutofit fontScale="77500" lnSpcReduction="20000"/>
          </a:bodyPr>
          <a:lstStyle/>
          <a:p>
            <a:pPr marL="0" lvl="1" indent="4763">
              <a:buFont typeface="Wingdings" pitchFamily="2" charset="2"/>
              <a:buChar char="§"/>
            </a:pPr>
            <a:endParaRPr lang="it-IT" sz="800" b="1" dirty="0" smtClean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  <a:p>
            <a:pPr marL="87313" lvl="1" indent="-82550" algn="just">
              <a:buFont typeface="Wingdings" pitchFamily="2" charset="2"/>
              <a:buChar char="§"/>
            </a:pPr>
            <a:r>
              <a:rPr lang="it-IT" sz="23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Le prove di funzionamento sono solo una parte delle verifiche che la manutenzione richiede.</a:t>
            </a:r>
          </a:p>
          <a:p>
            <a:pPr marL="0" lvl="1" indent="4763">
              <a:buNone/>
            </a:pPr>
            <a:endParaRPr lang="it-IT" sz="2000" b="1" dirty="0" smtClean="0">
              <a:solidFill>
                <a:srgbClr val="00D66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4282" y="242886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lvl="1" indent="-87313" algn="just">
              <a:buFont typeface="Wingdings" pitchFamily="2" charset="2"/>
              <a:buChar char="§"/>
              <a:defRPr/>
            </a:pP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Ogni tipologia d’impianto richiede una serie di attrezzature particolari</a:t>
            </a:r>
          </a:p>
        </p:txBody>
      </p:sp>
      <p:pic>
        <p:nvPicPr>
          <p:cNvPr id="4098" name="Picture 2" descr="C:\Users\user07\Desktop\Foto attrezzature aziendali M&amp;M 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571612"/>
            <a:ext cx="3000396" cy="3643338"/>
          </a:xfrm>
          <a:prstGeom prst="rect">
            <a:avLst/>
          </a:prstGeom>
          <a:noFill/>
        </p:spPr>
      </p:pic>
      <p:pic>
        <p:nvPicPr>
          <p:cNvPr id="1026" name="Picture 2" descr="\\nas01\Foto_Digitali\FOTO 2012\078-12 Da Alberto 29-06\HPIM75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357562"/>
            <a:ext cx="392905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92088"/>
          </a:xfrm>
        </p:spPr>
        <p:txBody>
          <a:bodyPr>
            <a:noAutofit/>
          </a:bodyPr>
          <a:lstStyle/>
          <a:p>
            <a:pPr lvl="0"/>
            <a:r>
              <a:rPr lang="it-IT" smtClean="0">
                <a:ea typeface="Verdana" pitchFamily="34" charset="0"/>
              </a:rPr>
              <a:t>“La corretta manutenzione dei sistemi antincendio”</a:t>
            </a:r>
            <a:endParaRPr lang="it-IT" dirty="0" smtClean="0">
              <a:ea typeface="Verdana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14282" y="1527048"/>
            <a:ext cx="4786346" cy="1044696"/>
          </a:xfrm>
        </p:spPr>
        <p:txBody>
          <a:bodyPr>
            <a:normAutofit lnSpcReduction="10000"/>
          </a:bodyPr>
          <a:lstStyle/>
          <a:p>
            <a:pPr marL="0" lvl="1" indent="4763" algn="just">
              <a:buNone/>
            </a:pPr>
            <a:r>
              <a:rPr lang="it-IT" sz="16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La </a:t>
            </a:r>
            <a:r>
              <a:rPr lang="it-IT" sz="16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presenza</a:t>
            </a:r>
            <a:r>
              <a:rPr lang="it-IT" sz="16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 di attrezzature specifiche è </a:t>
            </a:r>
            <a:r>
              <a:rPr lang="it-IT" sz="16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determinante</a:t>
            </a:r>
            <a:r>
              <a:rPr lang="it-IT" sz="16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 per il corretto svolgimento delle operazioni di manutenzione.</a:t>
            </a:r>
          </a:p>
          <a:p>
            <a:pPr marL="0" lvl="1" indent="4763">
              <a:buFont typeface="Wingdings" pitchFamily="2" charset="2"/>
              <a:buChar char="§"/>
            </a:pPr>
            <a:endParaRPr lang="it-IT" sz="800" b="1" dirty="0" smtClean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  <a:p>
            <a:pPr marL="0" lvl="1" indent="4763">
              <a:buNone/>
            </a:pPr>
            <a:endParaRPr lang="it-IT" sz="2000" b="1" dirty="0" smtClean="0">
              <a:solidFill>
                <a:srgbClr val="00D661"/>
              </a:solidFill>
              <a:latin typeface="Verdana" pitchFamily="34" charset="0"/>
              <a:cs typeface="Arial" pitchFamily="34" charset="0"/>
            </a:endParaRPr>
          </a:p>
          <a:p>
            <a:pPr marL="0" lvl="1" indent="4763">
              <a:buNone/>
            </a:pPr>
            <a:endParaRPr lang="it-IT" sz="2000" b="1" dirty="0" smtClean="0">
              <a:solidFill>
                <a:srgbClr val="00D66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214810" y="4725144"/>
            <a:ext cx="471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L’assenza di attrezzature specifiche </a:t>
            </a:r>
            <a:r>
              <a:rPr lang="it-IT" sz="1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non consente </a:t>
            </a:r>
            <a:r>
              <a:rPr lang="it-IT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 verifiche, che le operazioni di controllo e manutenzione prevedono.</a:t>
            </a:r>
            <a:endParaRPr lang="it-IT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\\nas01\Foto_Digitali\FOTO 2012\003-12 Asg - Foto sala pompe Roche Segrate 24-01\P10304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428736"/>
            <a:ext cx="3786214" cy="3214710"/>
          </a:xfrm>
          <a:prstGeom prst="rect">
            <a:avLst/>
          </a:prstGeom>
          <a:noFill/>
        </p:spPr>
      </p:pic>
      <p:pic>
        <p:nvPicPr>
          <p:cNvPr id="3075" name="Picture 3" descr="C:\Users\user07\Desktop\DSC034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714620"/>
            <a:ext cx="321471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92088"/>
          </a:xfrm>
        </p:spPr>
        <p:txBody>
          <a:bodyPr>
            <a:noAutofit/>
          </a:bodyPr>
          <a:lstStyle/>
          <a:p>
            <a:pPr lvl="0"/>
            <a:r>
              <a:rPr lang="it-IT" dirty="0" smtClean="0">
                <a:ea typeface="Verdana" pitchFamily="34" charset="0"/>
              </a:rPr>
              <a:t>“La corretta manutenzione dei sistemi antincendio”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14282" y="1527048"/>
            <a:ext cx="8678198" cy="1044696"/>
          </a:xfrm>
        </p:spPr>
        <p:txBody>
          <a:bodyPr>
            <a:normAutofit lnSpcReduction="10000"/>
          </a:bodyPr>
          <a:lstStyle/>
          <a:p>
            <a:pPr marL="0" lvl="1" indent="4763">
              <a:buFont typeface="Wingdings" pitchFamily="2" charset="2"/>
              <a:buChar char="§"/>
            </a:pPr>
            <a:endParaRPr lang="it-IT" sz="800" b="1" dirty="0" smtClean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  <a:p>
            <a:pPr marL="0" lvl="1" indent="4763" algn="just">
              <a:buNone/>
            </a:pPr>
            <a:r>
              <a:rPr lang="it-IT" sz="18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Le attrezzature della Mozzanica &amp; </a:t>
            </a:r>
            <a:r>
              <a:rPr lang="it-IT" sz="1800" b="1" dirty="0" err="1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Mozzanica</a:t>
            </a:r>
            <a:r>
              <a:rPr lang="it-IT" sz="18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 possono far fronte a tutte le verifiche strumentali richieste sia dei </a:t>
            </a:r>
            <a:r>
              <a:rPr lang="it-IT" sz="1800" b="1" dirty="0" err="1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Brokers</a:t>
            </a:r>
            <a:r>
              <a:rPr lang="it-IT" sz="18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 Assicurativi che degli </a:t>
            </a:r>
            <a:r>
              <a:rPr lang="it-IT" sz="1800" b="1" dirty="0" err="1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Asseveratori</a:t>
            </a:r>
            <a:r>
              <a:rPr lang="it-IT" sz="18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: esempio di ricostruzione curva pompa.</a:t>
            </a:r>
          </a:p>
          <a:p>
            <a:pPr marL="0" lvl="1" indent="4763">
              <a:buNone/>
            </a:pPr>
            <a:endParaRPr lang="it-IT" sz="2000" b="1" dirty="0" smtClean="0">
              <a:solidFill>
                <a:srgbClr val="00D661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26" name="Immagine 25" descr="20120926171157346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43182"/>
            <a:ext cx="4571999" cy="34290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Immagine 26" descr="20120926171157346_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643182"/>
            <a:ext cx="4500562" cy="34290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92088"/>
          </a:xfrm>
        </p:spPr>
        <p:txBody>
          <a:bodyPr>
            <a:noAutofit/>
          </a:bodyPr>
          <a:lstStyle/>
          <a:p>
            <a:pPr lvl="0"/>
            <a:r>
              <a:rPr lang="it-IT" dirty="0" smtClean="0">
                <a:ea typeface="Verdana" pitchFamily="34" charset="0"/>
              </a:rPr>
              <a:t>“La corretta manutenzione dei sistemi antincendio”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1" indent="4763" algn="just">
              <a:buNone/>
            </a:pPr>
            <a:r>
              <a:rPr lang="it-IT" sz="2000" b="1" dirty="0" smtClean="0">
                <a:solidFill>
                  <a:srgbClr val="00D661"/>
                </a:solidFill>
                <a:latin typeface="Verdana" pitchFamily="34" charset="0"/>
                <a:cs typeface="Arial" pitchFamily="34" charset="0"/>
              </a:rPr>
              <a:t>QUALI TUTELE OFFRE QUESTO MODO </a:t>
            </a:r>
            <a:r>
              <a:rPr lang="it-IT" sz="2000" b="1" dirty="0" err="1" smtClean="0">
                <a:solidFill>
                  <a:srgbClr val="00D661"/>
                </a:solidFill>
                <a:latin typeface="Verdana" pitchFamily="34" charset="0"/>
                <a:cs typeface="Arial" pitchFamily="34" charset="0"/>
              </a:rPr>
              <a:t>DI</a:t>
            </a:r>
            <a:r>
              <a:rPr lang="it-IT" sz="2000" b="1" dirty="0" smtClean="0">
                <a:solidFill>
                  <a:srgbClr val="00D661"/>
                </a:solidFill>
                <a:latin typeface="Verdana" pitchFamily="34" charset="0"/>
                <a:cs typeface="Arial" pitchFamily="34" charset="0"/>
              </a:rPr>
              <a:t> OPERARE AL COMMITTENTE E ALL’ASSEVERATORE?</a:t>
            </a:r>
          </a:p>
          <a:p>
            <a:pPr marL="182563" lvl="1" indent="-177800" algn="just">
              <a:buFont typeface="Wingdings" pitchFamily="2" charset="2"/>
              <a:buChar char="§"/>
            </a:pPr>
            <a:r>
              <a:rPr lang="it-IT" sz="2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La garanzia di avere sempre 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impianti efficienti </a:t>
            </a:r>
            <a:r>
              <a:rPr lang="it-IT" sz="2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e funzionali.</a:t>
            </a:r>
          </a:p>
          <a:p>
            <a:pPr marL="182563" lvl="1" indent="-177800" algn="just">
              <a:buFont typeface="Wingdings" pitchFamily="2" charset="2"/>
              <a:buChar char="§"/>
            </a:pPr>
            <a:r>
              <a:rPr lang="it-IT" sz="2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La garanzia di disporre sempre di 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Tecnici qualificati</a:t>
            </a:r>
            <a:r>
              <a:rPr lang="it-IT" sz="2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.</a:t>
            </a:r>
          </a:p>
          <a:p>
            <a:pPr marL="182563" lvl="1" indent="-177800" algn="just">
              <a:buFont typeface="Wingdings" pitchFamily="2" charset="2"/>
              <a:buChar char="§"/>
            </a:pPr>
            <a:r>
              <a:rPr lang="it-IT" sz="2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La garanzia di emissione al termine di ogni visita di una 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documentazione puntuale e precisa</a:t>
            </a:r>
            <a:r>
              <a:rPr lang="it-IT" sz="2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, a disposizione del Committente e dell’Asseveratore, a conferma della corretta esecuzione dei lavori (piani di Lavoro, </a:t>
            </a:r>
            <a:r>
              <a:rPr lang="it-IT" sz="2000" b="1" dirty="0" err="1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check</a:t>
            </a:r>
            <a:r>
              <a:rPr lang="it-IT" sz="2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it-IT" sz="2000" b="1" dirty="0" err="1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list</a:t>
            </a:r>
            <a:r>
              <a:rPr lang="it-IT" sz="2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, report di fine visita, relazioni di analisi e prove strumentali,ecc.).</a:t>
            </a:r>
          </a:p>
          <a:p>
            <a:pPr marL="182563" lvl="1" indent="-177800" algn="just">
              <a:buFont typeface="Wingdings" pitchFamily="2" charset="2"/>
              <a:buChar char="§"/>
            </a:pPr>
            <a:r>
              <a:rPr lang="it-IT" sz="2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La certezza di avere sempre 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interlocutori validi e professionalmente preparati</a:t>
            </a:r>
            <a:r>
              <a:rPr lang="it-IT" sz="20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4314" y="4941168"/>
            <a:ext cx="3357554" cy="983383"/>
          </a:xfrm>
        </p:spPr>
        <p:txBody>
          <a:bodyPr>
            <a:normAutofit fontScale="700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1200" dirty="0" smtClean="0">
                <a:latin typeface="Verdana" pitchFamily="34" charset="0"/>
              </a:rPr>
              <a:t>Località Scagnello, 13/A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1200" dirty="0" smtClean="0">
                <a:latin typeface="Verdana" pitchFamily="34" charset="0"/>
              </a:rPr>
              <a:t>23885 Calco (Lecco )  - ITALY –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1200" dirty="0" smtClean="0">
                <a:latin typeface="Verdana" pitchFamily="34" charset="0"/>
              </a:rPr>
              <a:t>Tel.: 039-9910618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1200" dirty="0" smtClean="0">
                <a:latin typeface="Verdana" pitchFamily="34" charset="0"/>
              </a:rPr>
              <a:t>FAX: 039-9910615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sz="1200" dirty="0" smtClean="0">
              <a:latin typeface="Verdana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t-IT" sz="1200" cap="none" dirty="0" smtClean="0">
                <a:solidFill>
                  <a:srgbClr val="FF0000"/>
                </a:solidFill>
                <a:latin typeface="Verdana" pitchFamily="34" charset="0"/>
                <a:hlinkClick r:id="rId3"/>
              </a:rPr>
              <a:t>info@mozzanicaemozzanica.it</a:t>
            </a:r>
            <a:r>
              <a:rPr lang="it-IT" sz="1200" dirty="0" smtClean="0">
                <a:latin typeface="Verdana" pitchFamily="34" charset="0"/>
              </a:rPr>
              <a:t>	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</p:txBody>
      </p:sp>
      <p:pic>
        <p:nvPicPr>
          <p:cNvPr id="8" name="Immagine 3" descr="Strisciata MeM scala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951820" y="134635"/>
            <a:ext cx="3240360" cy="211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ottotitolo 2"/>
          <p:cNvSpPr txBox="1">
            <a:spLocks/>
          </p:cNvSpPr>
          <p:nvPr/>
        </p:nvSpPr>
        <p:spPr>
          <a:xfrm>
            <a:off x="214282" y="4929198"/>
            <a:ext cx="3357554" cy="983383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it-IT" sz="12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Località </a:t>
            </a:r>
            <a:r>
              <a:rPr kumimoji="0" lang="it-IT" sz="1200" b="1" i="0" u="none" strike="noStrike" kern="1200" cap="all" spc="25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Scagnello</a:t>
            </a:r>
            <a:r>
              <a:rPr kumimoji="0" lang="it-IT" sz="12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, 13/A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it-IT" sz="12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23885 Calco (Lecco )  - ITALY 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it-IT" sz="12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Tel.: 039-9910618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it-IT" sz="12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FAX: 039-9910615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it-IT" sz="1200" b="1" i="0" u="none" strike="noStrike" kern="1200" cap="all" spc="25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it-IT" sz="1200" b="1" i="0" u="none" strike="noStrike" kern="1200" cap="none" spc="2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3"/>
              </a:rPr>
              <a:t>info@mozzanicaemozzanica.it</a:t>
            </a:r>
            <a:r>
              <a:rPr kumimoji="0" lang="it-IT" sz="12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it-IT" sz="16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571604" y="3000372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b="1" i="1" dirty="0" smtClean="0">
              <a:solidFill>
                <a:srgbClr val="339933"/>
              </a:solidFill>
            </a:endParaRPr>
          </a:p>
          <a:p>
            <a:pPr algn="ctr"/>
            <a:r>
              <a:rPr lang="it-IT" sz="2400" b="1" i="1" dirty="0" smtClean="0">
                <a:solidFill>
                  <a:srgbClr val="339933"/>
                </a:solidFill>
              </a:rPr>
              <a:t>GRAZIE PER L’ATTENZIONE</a:t>
            </a:r>
            <a:endParaRPr lang="it-IT" sz="2400" b="1" i="1" dirty="0">
              <a:solidFill>
                <a:srgbClr val="339933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STAZIONI </a:t>
            </a:r>
            <a:r>
              <a:rPr lang="it-IT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</a:t>
            </a:r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POMPAGGIO A NORME NFPA 20 IN MANUTENZIONE</a:t>
            </a:r>
            <a:endParaRPr lang="it-IT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Segnaposto testo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STAZIONI </a:t>
            </a:r>
            <a:r>
              <a:rPr lang="it-IT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</a:t>
            </a:r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POMPAGGIO A NORME UNI EN 12845 IN MANUTENZIONE</a:t>
            </a:r>
            <a:endParaRPr lang="it-IT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t-IT" sz="2000" b="1" dirty="0" smtClean="0">
                <a:latin typeface="Arial" pitchFamily="34" charset="0"/>
                <a:cs typeface="Arial" pitchFamily="34" charset="0"/>
              </a:rPr>
              <a:t>“La corretta manutenzione dei sistemi antincendio”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85720" y="3786190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180975" algn="just">
              <a:buFont typeface="Wingdings" pitchFamily="2" charset="2"/>
              <a:buChar char="ü"/>
            </a:pPr>
            <a:endParaRPr lang="it-IT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 indent="-180975" algn="just">
              <a:buFont typeface="Wingdings" pitchFamily="2" charset="2"/>
              <a:buChar char="ü"/>
            </a:pPr>
            <a:endParaRPr lang="it-IT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J:\Matrici\Promozione azienda italiano e inglese\foto sale pompe per Egitto\HPIM095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2500306"/>
            <a:ext cx="4286280" cy="3571899"/>
          </a:xfrm>
          <a:prstGeom prst="rect">
            <a:avLst/>
          </a:prstGeom>
          <a:noFill/>
        </p:spPr>
      </p:pic>
      <p:pic>
        <p:nvPicPr>
          <p:cNvPr id="2051" name="Picture 3" descr="J:\Matrici\Promozione azienda italiano e inglese\foto sale pompe per Egitto\P32001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571744"/>
            <a:ext cx="4286280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IMPIANTI A CO</a:t>
            </a:r>
            <a:r>
              <a:rPr lang="it-IT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NORME NFPA 12 IN MANUTENZIONE</a:t>
            </a:r>
            <a:endParaRPr lang="it-IT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Segnaposto testo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IMPIANTI A INERGEN A NORME UNI EN 15004-10 IG541 IN MANUTENZIONE</a:t>
            </a:r>
            <a:endParaRPr lang="it-IT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t-IT" sz="2000" b="1" dirty="0" smtClean="0">
                <a:latin typeface="Arial" pitchFamily="34" charset="0"/>
                <a:cs typeface="Arial" pitchFamily="34" charset="0"/>
              </a:rPr>
              <a:t>“La corretta manutenzione dei sistemi antincendio”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85720" y="3786190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180975" algn="just">
              <a:buFont typeface="Wingdings" pitchFamily="2" charset="2"/>
              <a:buChar char="ü"/>
            </a:pPr>
            <a:endParaRPr lang="it-IT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 indent="-180975" algn="just">
              <a:buFont typeface="Wingdings" pitchFamily="2" charset="2"/>
              <a:buChar char="ü"/>
            </a:pPr>
            <a:endParaRPr lang="it-IT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G:\foto CO2 per Egitto\HPIM095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357431"/>
            <a:ext cx="3857652" cy="3643337"/>
          </a:xfrm>
          <a:prstGeom prst="rect">
            <a:avLst/>
          </a:prstGeom>
          <a:noFill/>
        </p:spPr>
      </p:pic>
      <p:pic>
        <p:nvPicPr>
          <p:cNvPr id="12" name="Picture 2" descr="\\nas01\Foto_Digitali\FOTO 2011\189-11 Tribunale Lecco - Impianti Inergen Archivi 23-09\DSC0348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14876" y="2357430"/>
            <a:ext cx="4143404" cy="36433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/>
          <p:cNvSpPr>
            <a:spLocks noGrp="1"/>
          </p:cNvSpPr>
          <p:nvPr>
            <p:ph type="body" sz="half" idx="3"/>
          </p:nvPr>
        </p:nvSpPr>
        <p:spPr>
          <a:xfrm>
            <a:off x="357159" y="1524000"/>
            <a:ext cx="8501122" cy="731520"/>
          </a:xfrm>
        </p:spPr>
        <p:txBody>
          <a:bodyPr/>
          <a:lstStyle/>
          <a:p>
            <a:pPr algn="ctr"/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STAZIONI </a:t>
            </a:r>
            <a:r>
              <a:rPr lang="it-IT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</a:t>
            </a:r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POMPAGGIO IN MANUTENZIONE NON CONFORMI MA DICHIARATE A NORME UNI 9490 DALL’INSTALLATORE</a:t>
            </a:r>
            <a:endParaRPr lang="it-IT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t-IT" sz="2000" b="1" dirty="0" smtClean="0">
                <a:latin typeface="Arial" pitchFamily="34" charset="0"/>
                <a:cs typeface="Arial" pitchFamily="34" charset="0"/>
              </a:rPr>
              <a:t>“La corretta manutenzione dei sistemi antincendio”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85720" y="3786190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180975" algn="just">
              <a:buFont typeface="Wingdings" pitchFamily="2" charset="2"/>
              <a:buChar char="ü"/>
            </a:pPr>
            <a:endParaRPr lang="it-IT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 indent="-180975" algn="just">
              <a:buFont typeface="Wingdings" pitchFamily="2" charset="2"/>
              <a:buChar char="ü"/>
            </a:pPr>
            <a:endParaRPr lang="it-IT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Immagine 6" descr="P103036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471739"/>
            <a:ext cx="3429024" cy="360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magine 7" descr="HPIM6555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500306"/>
            <a:ext cx="400052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/>
          <p:cNvSpPr>
            <a:spLocks noGrp="1"/>
          </p:cNvSpPr>
          <p:nvPr>
            <p:ph type="body" sz="half" idx="3"/>
          </p:nvPr>
        </p:nvSpPr>
        <p:spPr>
          <a:xfrm>
            <a:off x="785787" y="1524000"/>
            <a:ext cx="7572427" cy="731520"/>
          </a:xfrm>
        </p:spPr>
        <p:txBody>
          <a:bodyPr/>
          <a:lstStyle/>
          <a:p>
            <a:pPr algn="ctr"/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IMPIANTI </a:t>
            </a:r>
            <a:r>
              <a:rPr lang="it-IT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</a:t>
            </a:r>
            <a:r>
              <a:rPr lang="it-IT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RIVELAZIONE IN MANUTENZIONE NON CONFORMI MA DICHIARATI A NORME UNI 9795 DALL’INSTALLATORE</a:t>
            </a:r>
            <a:endParaRPr lang="it-IT" sz="1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t-IT" sz="2000" b="1" dirty="0" smtClean="0">
                <a:latin typeface="Arial" pitchFamily="34" charset="0"/>
                <a:cs typeface="Arial" pitchFamily="34" charset="0"/>
              </a:rPr>
              <a:t>“La corretta manutenzione dei sistemi antincendio”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85720" y="3786190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180975" algn="just">
              <a:buFont typeface="Wingdings" pitchFamily="2" charset="2"/>
              <a:buChar char="ü"/>
            </a:pPr>
            <a:endParaRPr lang="it-IT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 indent="-180975" algn="just">
              <a:buFont typeface="Wingdings" pitchFamily="2" charset="2"/>
              <a:buChar char="ü"/>
            </a:pPr>
            <a:endParaRPr lang="it-IT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Immagine 2" descr="P104001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25" y="2428868"/>
            <a:ext cx="4127499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3" descr="P310012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428868"/>
            <a:ext cx="364333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/>
          <p:cNvSpPr>
            <a:spLocks noGrp="1"/>
          </p:cNvSpPr>
          <p:nvPr>
            <p:ph type="body" sz="half" idx="3"/>
          </p:nvPr>
        </p:nvSpPr>
        <p:spPr>
          <a:xfrm>
            <a:off x="285721" y="1428736"/>
            <a:ext cx="4071966" cy="826784"/>
          </a:xfrm>
        </p:spPr>
        <p:txBody>
          <a:bodyPr/>
          <a:lstStyle/>
          <a:p>
            <a:pPr algn="ctr"/>
            <a:r>
              <a:rPr lang="it-IT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IMPIANTI SPRINKLER IN MANUTENZIONE NON CONFORMI MA DICHIARATI A NORME UNI 9489 DALL’INSTALLATORE</a:t>
            </a:r>
            <a:endParaRPr lang="it-IT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t-IT" sz="2000" b="1" dirty="0" smtClean="0">
                <a:latin typeface="Arial" pitchFamily="34" charset="0"/>
                <a:cs typeface="Arial" pitchFamily="34" charset="0"/>
              </a:rPr>
              <a:t>“La corretta manutenzione dei sistemi antincendio”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285720" y="3786190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180975" algn="just">
              <a:buFont typeface="Wingdings" pitchFamily="2" charset="2"/>
              <a:buChar char="ü"/>
            </a:pPr>
            <a:endParaRPr lang="it-IT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 indent="-180975" algn="just">
              <a:buFont typeface="Wingdings" pitchFamily="2" charset="2"/>
              <a:buChar char="ü"/>
            </a:pPr>
            <a:endParaRPr lang="it-IT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\\nas01\Foto_Digitali\Vecchia cartella non inserire niente dopo il 2009\CEA ESTINTORI - AUTOSILO MONZA\27-06-07\HPIM471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25" y="2500307"/>
            <a:ext cx="4127499" cy="3396066"/>
          </a:xfrm>
          <a:prstGeom prst="rect">
            <a:avLst/>
          </a:prstGeom>
          <a:noFill/>
        </p:spPr>
      </p:pic>
      <p:pic>
        <p:nvPicPr>
          <p:cNvPr id="2" name="Picture 2" descr="\\nas01\Foto_Digitali\Vecchia cartella non inserire niente dopo il 2009\ARTSANA CHICCO BOLOGNA\HPIM456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500306"/>
            <a:ext cx="4124324" cy="3396463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4857752" y="1357299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IMPIANTI A GAS INERTE IN MANUTENZIONE NON CONFORMI MA DICHIARATI A NORME UNI EN 15004 DALL’INSTALLATORE</a:t>
            </a:r>
            <a:endParaRPr lang="it-IT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t-IT" dirty="0" smtClean="0"/>
              <a:t>“La corretta manutenzione dei sistemi antincendio”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85720" y="1500174"/>
            <a:ext cx="557216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buFont typeface="Wingdings" pitchFamily="2" charset="2"/>
              <a:buChar char="§"/>
            </a:pP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 sistemi antincendio realizzati secondo </a:t>
            </a:r>
            <a:r>
              <a:rPr lang="it-IT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“la regola dell’arte”</a:t>
            </a: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devono essere mantenuti efficienti nel tempo.</a:t>
            </a:r>
          </a:p>
          <a:p>
            <a:pPr marL="180975" indent="-180975" algn="just">
              <a:buFont typeface="Wingdings" pitchFamily="2" charset="2"/>
              <a:buChar char="§"/>
            </a:pPr>
            <a:endParaRPr lang="it-IT" sz="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975" indent="-180975" algn="just">
              <a:buFont typeface="Wingdings" pitchFamily="2" charset="2"/>
              <a:buChar char="§"/>
            </a:pP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Una buona manutenzione è quindi </a:t>
            </a:r>
            <a:r>
              <a:rPr lang="it-IT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investimento continuo</a:t>
            </a: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in grado di garantire il “livello di sicurezza” progettato.</a:t>
            </a:r>
            <a:endParaRPr lang="it-IT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85720" y="3786190"/>
            <a:ext cx="8501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buFont typeface="Wingdings" pitchFamily="2" charset="2"/>
              <a:buChar char="§"/>
            </a:pPr>
            <a:r>
              <a:rPr lang="it-IT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legislazione vigente ne rimarca l’importanza:</a:t>
            </a:r>
          </a:p>
          <a:p>
            <a:pPr marL="180975" indent="-180975" algn="just"/>
            <a:endParaRPr lang="it-IT" sz="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 indent="-180975" algn="just"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33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Art. 4 DM 10/03/1998 - Controllo e manutenzione degli impianti e delle attrezzature antincendio.</a:t>
            </a:r>
          </a:p>
          <a:p>
            <a:pPr marL="361950" indent="-180975" algn="just"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Art. 8 Decreto n. 37/2008 - Obblighi connessi con l’esercizio dell’attività.</a:t>
            </a:r>
          </a:p>
          <a:p>
            <a:pPr marL="361950" indent="-180975" algn="just"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33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Allegato IV Cap. 4 - Misure contro l’incendio e l’esplosione  Comma 4.1.3 del </a:t>
            </a:r>
            <a:r>
              <a:rPr lang="it-IT" sz="1400" b="1" dirty="0" err="1" smtClean="0">
                <a:solidFill>
                  <a:srgbClr val="33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D.Lgs.</a:t>
            </a:r>
            <a:r>
              <a:rPr lang="it-IT" sz="1400" b="1" dirty="0" smtClean="0">
                <a:solidFill>
                  <a:srgbClr val="33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N. 81 del 09.04.2008.</a:t>
            </a:r>
          </a:p>
          <a:p>
            <a:pPr marL="361950" indent="-180975" algn="just"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Art. 6 DPR n. 151/2011 - Obblighi connessi con l’esercizio dell’attività.</a:t>
            </a:r>
          </a:p>
          <a:p>
            <a:pPr marL="361950" indent="-180975" algn="just"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33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Norme di esercizio contenute nelle Norme di legge specifiche per: alberghi, edifici pregevoli per arte e storia, locali di pubblico spettacolo, impianti sportivi e scuole.</a:t>
            </a:r>
          </a:p>
          <a:p>
            <a:pPr marL="361950" indent="-180975" algn="just">
              <a:buFont typeface="Wingdings" pitchFamily="2" charset="2"/>
              <a:buChar char="ü"/>
            </a:pPr>
            <a:endParaRPr lang="it-IT" sz="1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1950" indent="-180975" algn="just">
              <a:buFont typeface="Wingdings" pitchFamily="2" charset="2"/>
              <a:buChar char="ü"/>
            </a:pPr>
            <a:endParaRPr lang="it-IT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 descr="\\nas01\Foto_Digitali\Raccolta Foto e filmati per presentazioni\Foto\Foto Impianti Schiuma\Foto Impianti schiuma 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428736"/>
            <a:ext cx="192882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92088"/>
          </a:xfrm>
        </p:spPr>
        <p:txBody>
          <a:bodyPr>
            <a:noAutofit/>
          </a:bodyPr>
          <a:lstStyle/>
          <a:p>
            <a:pPr lvl="0"/>
            <a:r>
              <a:rPr lang="it-IT" dirty="0" smtClean="0"/>
              <a:t>“La corretta manutenzione dei sistemi antincendio”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41752" cy="1687638"/>
          </a:xfrm>
        </p:spPr>
        <p:txBody>
          <a:bodyPr>
            <a:normAutofit fontScale="92500" lnSpcReduction="10000"/>
          </a:bodyPr>
          <a:lstStyle/>
          <a:p>
            <a:pPr marL="0" lvl="1" indent="7938" algn="just">
              <a:buNone/>
            </a:pPr>
            <a:r>
              <a:rPr lang="it-IT" sz="2100" b="1" u="sng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“</a:t>
            </a:r>
            <a:r>
              <a:rPr lang="it-IT" sz="2100" b="1" u="sng" dirty="0" err="1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Manutenzionare</a:t>
            </a:r>
            <a:r>
              <a:rPr lang="it-IT" sz="21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”</a:t>
            </a:r>
            <a:r>
              <a:rPr lang="it-IT" sz="21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 nel tempo un sistema antincendio costruito a “regola d’arte” significa garantire </a:t>
            </a:r>
            <a:r>
              <a:rPr lang="it-IT" sz="2100" b="1" u="sng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al Committente, </a:t>
            </a:r>
            <a:r>
              <a:rPr lang="it-IT" sz="2100" b="1" u="sng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all’</a:t>
            </a:r>
            <a:r>
              <a:rPr lang="it-IT" sz="2100" b="1" u="sng" dirty="0" err="1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Asseveratore</a:t>
            </a:r>
            <a:r>
              <a:rPr lang="it-IT" sz="2100" b="1" u="sng" dirty="0" err="1" smtClean="0">
                <a:solidFill>
                  <a:srgbClr val="00D661"/>
                </a:solidFill>
                <a:latin typeface="Verdana" pitchFamily="34" charset="0"/>
                <a:cs typeface="Arial" pitchFamily="34" charset="0"/>
              </a:rPr>
              <a:t>*</a:t>
            </a:r>
            <a:r>
              <a:rPr lang="it-IT" sz="2100" b="1" u="sng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 e </a:t>
            </a:r>
            <a:r>
              <a:rPr lang="it-IT" sz="2100" b="1" u="sng" dirty="0" smtClean="0">
                <a:solidFill>
                  <a:srgbClr val="0070C0"/>
                </a:solidFill>
                <a:latin typeface="Verdana" pitchFamily="34" charset="0"/>
                <a:cs typeface="Arial" pitchFamily="34" charset="0"/>
              </a:rPr>
              <a:t>all’Ente di controllo</a:t>
            </a:r>
            <a:r>
              <a:rPr lang="it-IT" sz="2100" b="1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 che l’impianto è sempre:</a:t>
            </a:r>
          </a:p>
          <a:p>
            <a:pPr marL="266700" lvl="1" indent="7938" algn="just">
              <a:buNone/>
            </a:pPr>
            <a:endParaRPr lang="it-IT" sz="1600" b="1" dirty="0" smtClean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5720" y="3500438"/>
            <a:ext cx="842968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1" indent="7938" algn="just">
              <a:buFont typeface="Wingdings" pitchFamily="2" charset="2"/>
              <a:buChar char="§"/>
            </a:pP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 </a:t>
            </a:r>
            <a:r>
              <a:rPr lang="it-IT" sz="2000" b="1" u="sng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FUNZIONANTE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: che funziona.</a:t>
            </a:r>
          </a:p>
          <a:p>
            <a:pPr marL="542925" lvl="1" indent="-268288" algn="just">
              <a:buFont typeface="Wingdings" pitchFamily="2" charset="2"/>
              <a:buChar char="§"/>
            </a:pPr>
            <a:r>
              <a:rPr lang="it-IT" sz="2000" b="1" u="sng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FUNZIONALE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: che adempie alle funzioni per cui è stato costruito.</a:t>
            </a:r>
          </a:p>
          <a:p>
            <a:pPr marL="542925" lvl="1" indent="-276225" algn="just">
              <a:buFont typeface="Wingdings" pitchFamily="2" charset="2"/>
              <a:buChar char="§"/>
              <a:tabLst>
                <a:tab pos="542925" algn="l"/>
              </a:tabLst>
            </a:pPr>
            <a:r>
              <a:rPr lang="it-IT" sz="2000" b="1" u="sng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EFFICIENTE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: che risponde pienamente alle sue  funzioni e ai suoi    compiti.</a:t>
            </a:r>
          </a:p>
          <a:p>
            <a:pPr marL="447675" lvl="1" indent="-180975" algn="just">
              <a:buNone/>
              <a:tabLst>
                <a:tab pos="447675" algn="l"/>
              </a:tabLst>
            </a:pPr>
            <a:endParaRPr lang="it-IT" sz="1600" b="1" dirty="0" smtClean="0">
              <a:solidFill>
                <a:srgbClr val="FF0000"/>
              </a:solidFill>
              <a:latin typeface="Verdana" pitchFamily="34" charset="0"/>
              <a:cs typeface="Arial" pitchFamily="34" charset="0"/>
            </a:endParaRPr>
          </a:p>
          <a:p>
            <a:pPr marL="808038" lvl="1" indent="-541338" algn="just">
              <a:buNone/>
              <a:tabLst>
                <a:tab pos="808038" algn="l"/>
              </a:tabLst>
            </a:pPr>
            <a:r>
              <a:rPr lang="it-IT" sz="1600" b="1" i="1" dirty="0" smtClean="0">
                <a:solidFill>
                  <a:srgbClr val="339933"/>
                </a:solidFill>
                <a:latin typeface="Verdana" pitchFamily="34" charset="0"/>
                <a:cs typeface="Arial" pitchFamily="34" charset="0"/>
              </a:rPr>
              <a:t>NB:</a:t>
            </a:r>
            <a:r>
              <a:rPr lang="it-IT" sz="1400" b="1" i="1" dirty="0" smtClean="0">
                <a:solidFill>
                  <a:srgbClr val="00B050"/>
                </a:solidFill>
                <a:latin typeface="Verdana" pitchFamily="34" charset="0"/>
                <a:cs typeface="Arial" pitchFamily="34" charset="0"/>
              </a:rPr>
              <a:t>  </a:t>
            </a:r>
            <a:r>
              <a:rPr lang="it-IT" sz="1600" b="1" i="1" dirty="0" smtClean="0">
                <a:solidFill>
                  <a:srgbClr val="339933"/>
                </a:solidFill>
                <a:latin typeface="Verdana" pitchFamily="34" charset="0"/>
                <a:cs typeface="Arial" pitchFamily="34" charset="0"/>
              </a:rPr>
              <a:t>Il</a:t>
            </a:r>
            <a:r>
              <a:rPr lang="it-IT" sz="1400" b="1" i="1" dirty="0" smtClean="0">
                <a:solidFill>
                  <a:srgbClr val="00B05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it-IT" sz="1600" b="1" i="1" dirty="0" smtClean="0">
                <a:solidFill>
                  <a:srgbClr val="339933"/>
                </a:solidFill>
                <a:latin typeface="Verdana" pitchFamily="34" charset="0"/>
                <a:cs typeface="Arial" pitchFamily="34" charset="0"/>
              </a:rPr>
              <a:t>Professionista </a:t>
            </a:r>
            <a:r>
              <a:rPr lang="it-IT" sz="1600" b="1" i="1" u="sng" dirty="0" smtClean="0">
                <a:solidFill>
                  <a:srgbClr val="339933"/>
                </a:solidFill>
                <a:latin typeface="Verdana" pitchFamily="34" charset="0"/>
                <a:cs typeface="Arial" pitchFamily="34" charset="0"/>
              </a:rPr>
              <a:t>“assevera” la funzionalità e l’efficienza</a:t>
            </a:r>
            <a:r>
              <a:rPr lang="it-IT" sz="1600" b="1" i="1" dirty="0" smtClean="0">
                <a:solidFill>
                  <a:srgbClr val="339933"/>
                </a:solidFill>
                <a:latin typeface="Verdana" pitchFamily="34" charset="0"/>
                <a:cs typeface="Arial" pitchFamily="34" charset="0"/>
              </a:rPr>
              <a:t> degli impianti antincendio installati, sia in fase di SCIA che di rinnovo periodico.</a:t>
            </a:r>
            <a:endParaRPr lang="it-IT" sz="1600" dirty="0">
              <a:solidFill>
                <a:srgbClr val="339933"/>
              </a:solidFill>
            </a:endParaRPr>
          </a:p>
        </p:txBody>
      </p:sp>
      <p:pic>
        <p:nvPicPr>
          <p:cNvPr id="1026" name="Picture 2" descr="\\nas01\Foto_Digitali\Raccolta Foto e filmati per presentazioni\Foto\Foto Impianti Schiuma\Foto Impianti schiuma 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428736"/>
            <a:ext cx="3571867" cy="2248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4247</TotalTime>
  <Words>1758</Words>
  <Application>Microsoft Office PowerPoint</Application>
  <PresentationFormat>Presentazione su schermo (4:3)</PresentationFormat>
  <Paragraphs>206</Paragraphs>
  <Slides>28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Città</vt:lpstr>
      <vt:lpstr>Diapositiva 1</vt:lpstr>
      <vt:lpstr>“La corretta manutenzione dei sistemi antincendio”</vt:lpstr>
      <vt:lpstr>“La corretta manutenzione dei sistemi antincendio”</vt:lpstr>
      <vt:lpstr>“La corretta manutenzione dei sistemi antincendio”</vt:lpstr>
      <vt:lpstr>“La corretta manutenzione dei sistemi antincendio”</vt:lpstr>
      <vt:lpstr>“La corretta manutenzione dei sistemi antincendio”</vt:lpstr>
      <vt:lpstr>“La corretta manutenzione dei sistemi antincendio”</vt:lpstr>
      <vt:lpstr>“La corretta manutenzione dei sistemi antincendio”</vt:lpstr>
      <vt:lpstr>“La corretta manutenzione dei sistemi antincendio”</vt:lpstr>
      <vt:lpstr>“La corretta manutenzione dei sistemi antincendio”</vt:lpstr>
      <vt:lpstr>“La corretta manutenzione dei sistemi antincendio”</vt:lpstr>
      <vt:lpstr>“La corretta manutenzione dei sistemi antincendio”</vt:lpstr>
      <vt:lpstr>“La corretta manutenzione dei sistemi antincendio”</vt:lpstr>
      <vt:lpstr>“La corretta manutenzione dei sistemi antincendio”</vt:lpstr>
      <vt:lpstr>“La corretta manutenzione dei sistemi antincendio”</vt:lpstr>
      <vt:lpstr>“La corretta manutenzione dei sistemi antincendio”</vt:lpstr>
      <vt:lpstr>Diapositiva 17</vt:lpstr>
      <vt:lpstr>“La corretta manutenzione dei sistemi antincendio”</vt:lpstr>
      <vt:lpstr>“La corretta manutenzione dei sistemi antincendio”</vt:lpstr>
      <vt:lpstr>“La corretta manutenzione dei sistemi antincendio”</vt:lpstr>
      <vt:lpstr>“La corretta manutenzione dei sistemi antincendio”</vt:lpstr>
      <vt:lpstr>“La corretta manutenzione dei sistemi antincendio”</vt:lpstr>
      <vt:lpstr>“La corretta manutenzione dei sistemi antincendio”</vt:lpstr>
      <vt:lpstr>“La corretta manutenzione dei sistemi antincendio”</vt:lpstr>
      <vt:lpstr>“La corretta manutenzione dei sistemi antincendio”</vt:lpstr>
      <vt:lpstr>“La corretta manutenzione dei sistemi antincendio”</vt:lpstr>
      <vt:lpstr>“La corretta manutenzione dei sistemi antincendio”</vt:lpstr>
      <vt:lpstr>Diapositiva 28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Mozzanica &amp; Mozzanica Srl</dc:title>
  <dc:creator>Giuseppe Fumagalli</dc:creator>
  <cp:lastModifiedBy>user07</cp:lastModifiedBy>
  <cp:revision>445</cp:revision>
  <dcterms:created xsi:type="dcterms:W3CDTF">2010-03-18T09:10:31Z</dcterms:created>
  <dcterms:modified xsi:type="dcterms:W3CDTF">2012-09-26T15:23:53Z</dcterms:modified>
</cp:coreProperties>
</file>